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693400" cy="7556500"/>
  <p:notesSz cx="10693400" cy="7556500"/>
  <p:embeddedFontLst>
    <p:embeddedFont>
      <p:font typeface="Arial" panose="020B0604020202020204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ourier New" panose="02070309020205020404" pitchFamily="49" charset="0"/>
      <p:regular r:id="rId27"/>
    </p:embeddedFont>
    <p:embeddedFont>
      <p:font typeface="OCR A Extended" panose="02010509020102010303" pitchFamily="50" charset="0"/>
      <p:regular r:id="rId28"/>
    </p:embeddedFont>
    <p:embeddedFont>
      <p:font typeface="Times New Roman" panose="02020603050405020304" pitchFamily="18" charset="0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7" d="100"/>
          <a:sy n="67" d="100"/>
        </p:scale>
        <p:origin x="115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1778" y="3453556"/>
            <a:ext cx="89131" cy="445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3080" y="3453556"/>
            <a:ext cx="89131" cy="445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8678" y="3241372"/>
            <a:ext cx="7796042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949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949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949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94966" y="507121"/>
            <a:ext cx="4303466" cy="306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4949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773" y="1696248"/>
            <a:ext cx="8449853" cy="3808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jpg"/><Relationship Id="rId4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jp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jp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11" Type="http://schemas.openxmlformats.org/officeDocument/2006/relationships/image" Target="../media/image209.jpg"/><Relationship Id="rId24" Type="http://schemas.openxmlformats.org/officeDocument/2006/relationships/image" Target="../media/image22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8.png"/><Relationship Id="rId19" Type="http://schemas.openxmlformats.org/officeDocument/2006/relationships/image" Target="../media/image217.jp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.jpg"/><Relationship Id="rId21" Type="http://schemas.openxmlformats.org/officeDocument/2006/relationships/image" Target="../media/image61.jpg"/><Relationship Id="rId42" Type="http://schemas.openxmlformats.org/officeDocument/2006/relationships/image" Target="../media/image82.jpg"/><Relationship Id="rId63" Type="http://schemas.openxmlformats.org/officeDocument/2006/relationships/image" Target="../media/image103.png"/><Relationship Id="rId84" Type="http://schemas.openxmlformats.org/officeDocument/2006/relationships/image" Target="../media/image124.jpg"/><Relationship Id="rId138" Type="http://schemas.openxmlformats.org/officeDocument/2006/relationships/image" Target="../media/image178.jpg"/><Relationship Id="rId107" Type="http://schemas.openxmlformats.org/officeDocument/2006/relationships/image" Target="../media/image147.jpg"/><Relationship Id="rId11" Type="http://schemas.openxmlformats.org/officeDocument/2006/relationships/image" Target="../media/image51.jpg"/><Relationship Id="rId32" Type="http://schemas.openxmlformats.org/officeDocument/2006/relationships/image" Target="../media/image72.jpg"/><Relationship Id="rId53" Type="http://schemas.openxmlformats.org/officeDocument/2006/relationships/image" Target="../media/image93.png"/><Relationship Id="rId74" Type="http://schemas.openxmlformats.org/officeDocument/2006/relationships/image" Target="../media/image114.jpg"/><Relationship Id="rId128" Type="http://schemas.openxmlformats.org/officeDocument/2006/relationships/image" Target="../media/image168.jpg"/><Relationship Id="rId149" Type="http://schemas.openxmlformats.org/officeDocument/2006/relationships/image" Target="../media/image189.jpg"/><Relationship Id="rId5" Type="http://schemas.openxmlformats.org/officeDocument/2006/relationships/image" Target="../media/image45.jpg"/><Relationship Id="rId95" Type="http://schemas.openxmlformats.org/officeDocument/2006/relationships/image" Target="../media/image135.jpg"/><Relationship Id="rId22" Type="http://schemas.openxmlformats.org/officeDocument/2006/relationships/image" Target="../media/image62.jpg"/><Relationship Id="rId27" Type="http://schemas.openxmlformats.org/officeDocument/2006/relationships/image" Target="../media/image67.png"/><Relationship Id="rId43" Type="http://schemas.openxmlformats.org/officeDocument/2006/relationships/image" Target="../media/image83.jpg"/><Relationship Id="rId48" Type="http://schemas.openxmlformats.org/officeDocument/2006/relationships/image" Target="../media/image88.jpg"/><Relationship Id="rId64" Type="http://schemas.openxmlformats.org/officeDocument/2006/relationships/image" Target="../media/image104.jpg"/><Relationship Id="rId69" Type="http://schemas.openxmlformats.org/officeDocument/2006/relationships/image" Target="../media/image109.jpg"/><Relationship Id="rId113" Type="http://schemas.openxmlformats.org/officeDocument/2006/relationships/image" Target="../media/image153.jpg"/><Relationship Id="rId118" Type="http://schemas.openxmlformats.org/officeDocument/2006/relationships/image" Target="../media/image158.jpg"/><Relationship Id="rId134" Type="http://schemas.openxmlformats.org/officeDocument/2006/relationships/image" Target="../media/image174.jpg"/><Relationship Id="rId139" Type="http://schemas.openxmlformats.org/officeDocument/2006/relationships/image" Target="../media/image179.jpg"/><Relationship Id="rId80" Type="http://schemas.openxmlformats.org/officeDocument/2006/relationships/image" Target="../media/image120.jpg"/><Relationship Id="rId85" Type="http://schemas.openxmlformats.org/officeDocument/2006/relationships/image" Target="../media/image125.jpg"/><Relationship Id="rId12" Type="http://schemas.openxmlformats.org/officeDocument/2006/relationships/image" Target="../media/image52.jpg"/><Relationship Id="rId17" Type="http://schemas.openxmlformats.org/officeDocument/2006/relationships/image" Target="../media/image57.jpg"/><Relationship Id="rId33" Type="http://schemas.openxmlformats.org/officeDocument/2006/relationships/image" Target="../media/image73.jpg"/><Relationship Id="rId38" Type="http://schemas.openxmlformats.org/officeDocument/2006/relationships/image" Target="../media/image78.jpg"/><Relationship Id="rId59" Type="http://schemas.openxmlformats.org/officeDocument/2006/relationships/image" Target="../media/image99.png"/><Relationship Id="rId103" Type="http://schemas.openxmlformats.org/officeDocument/2006/relationships/image" Target="../media/image143.jpg"/><Relationship Id="rId108" Type="http://schemas.openxmlformats.org/officeDocument/2006/relationships/image" Target="../media/image148.jpg"/><Relationship Id="rId124" Type="http://schemas.openxmlformats.org/officeDocument/2006/relationships/image" Target="../media/image164.jpg"/><Relationship Id="rId129" Type="http://schemas.openxmlformats.org/officeDocument/2006/relationships/image" Target="../media/image169.jpg"/><Relationship Id="rId54" Type="http://schemas.openxmlformats.org/officeDocument/2006/relationships/image" Target="../media/image94.jpg"/><Relationship Id="rId70" Type="http://schemas.openxmlformats.org/officeDocument/2006/relationships/image" Target="../media/image110.jpg"/><Relationship Id="rId75" Type="http://schemas.openxmlformats.org/officeDocument/2006/relationships/image" Target="../media/image115.png"/><Relationship Id="rId91" Type="http://schemas.openxmlformats.org/officeDocument/2006/relationships/image" Target="../media/image131.jpg"/><Relationship Id="rId96" Type="http://schemas.openxmlformats.org/officeDocument/2006/relationships/image" Target="../media/image136.jpg"/><Relationship Id="rId140" Type="http://schemas.openxmlformats.org/officeDocument/2006/relationships/image" Target="../media/image180.jpg"/><Relationship Id="rId145" Type="http://schemas.openxmlformats.org/officeDocument/2006/relationships/image" Target="../media/image1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23" Type="http://schemas.openxmlformats.org/officeDocument/2006/relationships/image" Target="../media/image63.jpg"/><Relationship Id="rId28" Type="http://schemas.openxmlformats.org/officeDocument/2006/relationships/image" Target="../media/image68.jpg"/><Relationship Id="rId49" Type="http://schemas.openxmlformats.org/officeDocument/2006/relationships/image" Target="../media/image89.jpg"/><Relationship Id="rId114" Type="http://schemas.openxmlformats.org/officeDocument/2006/relationships/image" Target="../media/image154.jpg"/><Relationship Id="rId119" Type="http://schemas.openxmlformats.org/officeDocument/2006/relationships/image" Target="../media/image159.jpg"/><Relationship Id="rId44" Type="http://schemas.openxmlformats.org/officeDocument/2006/relationships/image" Target="../media/image84.jpg"/><Relationship Id="rId60" Type="http://schemas.openxmlformats.org/officeDocument/2006/relationships/image" Target="../media/image100.jpg"/><Relationship Id="rId65" Type="http://schemas.openxmlformats.org/officeDocument/2006/relationships/image" Target="../media/image105.jpg"/><Relationship Id="rId81" Type="http://schemas.openxmlformats.org/officeDocument/2006/relationships/image" Target="../media/image121.png"/><Relationship Id="rId86" Type="http://schemas.openxmlformats.org/officeDocument/2006/relationships/image" Target="../media/image126.jpg"/><Relationship Id="rId130" Type="http://schemas.openxmlformats.org/officeDocument/2006/relationships/image" Target="../media/image170.jpg"/><Relationship Id="rId135" Type="http://schemas.openxmlformats.org/officeDocument/2006/relationships/image" Target="../media/image175.jpg"/><Relationship Id="rId13" Type="http://schemas.openxmlformats.org/officeDocument/2006/relationships/image" Target="../media/image53.jpg"/><Relationship Id="rId18" Type="http://schemas.openxmlformats.org/officeDocument/2006/relationships/image" Target="../media/image58.jpg"/><Relationship Id="rId39" Type="http://schemas.openxmlformats.org/officeDocument/2006/relationships/image" Target="../media/image79.jpg"/><Relationship Id="rId109" Type="http://schemas.openxmlformats.org/officeDocument/2006/relationships/image" Target="../media/image149.jpg"/><Relationship Id="rId34" Type="http://schemas.openxmlformats.org/officeDocument/2006/relationships/image" Target="../media/image74.png"/><Relationship Id="rId50" Type="http://schemas.openxmlformats.org/officeDocument/2006/relationships/image" Target="../media/image90.jpg"/><Relationship Id="rId55" Type="http://schemas.openxmlformats.org/officeDocument/2006/relationships/image" Target="../media/image95.png"/><Relationship Id="rId76" Type="http://schemas.openxmlformats.org/officeDocument/2006/relationships/image" Target="../media/image116.jpg"/><Relationship Id="rId97" Type="http://schemas.openxmlformats.org/officeDocument/2006/relationships/image" Target="../media/image137.png"/><Relationship Id="rId104" Type="http://schemas.openxmlformats.org/officeDocument/2006/relationships/image" Target="../media/image144.jpg"/><Relationship Id="rId120" Type="http://schemas.openxmlformats.org/officeDocument/2006/relationships/image" Target="../media/image160.jpg"/><Relationship Id="rId125" Type="http://schemas.openxmlformats.org/officeDocument/2006/relationships/image" Target="../media/image165.jpg"/><Relationship Id="rId141" Type="http://schemas.openxmlformats.org/officeDocument/2006/relationships/image" Target="../media/image181.jpg"/><Relationship Id="rId146" Type="http://schemas.openxmlformats.org/officeDocument/2006/relationships/image" Target="../media/image186.jpg"/><Relationship Id="rId7" Type="http://schemas.openxmlformats.org/officeDocument/2006/relationships/image" Target="../media/image47.jpg"/><Relationship Id="rId71" Type="http://schemas.openxmlformats.org/officeDocument/2006/relationships/image" Target="../media/image111.jpg"/><Relationship Id="rId92" Type="http://schemas.openxmlformats.org/officeDocument/2006/relationships/image" Target="../media/image132.jpg"/><Relationship Id="rId2" Type="http://schemas.openxmlformats.org/officeDocument/2006/relationships/image" Target="../media/image42.jpg"/><Relationship Id="rId29" Type="http://schemas.openxmlformats.org/officeDocument/2006/relationships/image" Target="../media/image69.jpg"/><Relationship Id="rId24" Type="http://schemas.openxmlformats.org/officeDocument/2006/relationships/image" Target="../media/image64.jpg"/><Relationship Id="rId40" Type="http://schemas.openxmlformats.org/officeDocument/2006/relationships/image" Target="../media/image80.jpg"/><Relationship Id="rId45" Type="http://schemas.openxmlformats.org/officeDocument/2006/relationships/image" Target="../media/image85.png"/><Relationship Id="rId66" Type="http://schemas.openxmlformats.org/officeDocument/2006/relationships/image" Target="../media/image106.jpg"/><Relationship Id="rId87" Type="http://schemas.openxmlformats.org/officeDocument/2006/relationships/image" Target="../media/image127.jpg"/><Relationship Id="rId110" Type="http://schemas.openxmlformats.org/officeDocument/2006/relationships/image" Target="../media/image150.jpg"/><Relationship Id="rId115" Type="http://schemas.openxmlformats.org/officeDocument/2006/relationships/image" Target="../media/image155.jpg"/><Relationship Id="rId131" Type="http://schemas.openxmlformats.org/officeDocument/2006/relationships/image" Target="../media/image171.jpg"/><Relationship Id="rId136" Type="http://schemas.openxmlformats.org/officeDocument/2006/relationships/image" Target="../media/image176.jpg"/><Relationship Id="rId61" Type="http://schemas.openxmlformats.org/officeDocument/2006/relationships/image" Target="../media/image101.png"/><Relationship Id="rId82" Type="http://schemas.openxmlformats.org/officeDocument/2006/relationships/image" Target="../media/image122.jpg"/><Relationship Id="rId19" Type="http://schemas.openxmlformats.org/officeDocument/2006/relationships/image" Target="../media/image59.jpg"/><Relationship Id="rId14" Type="http://schemas.openxmlformats.org/officeDocument/2006/relationships/image" Target="../media/image54.jpg"/><Relationship Id="rId30" Type="http://schemas.openxmlformats.org/officeDocument/2006/relationships/image" Target="../media/image70.jpg"/><Relationship Id="rId35" Type="http://schemas.openxmlformats.org/officeDocument/2006/relationships/image" Target="../media/image75.jpg"/><Relationship Id="rId56" Type="http://schemas.openxmlformats.org/officeDocument/2006/relationships/image" Target="../media/image96.jpg"/><Relationship Id="rId77" Type="http://schemas.openxmlformats.org/officeDocument/2006/relationships/image" Target="../media/image117.jpg"/><Relationship Id="rId100" Type="http://schemas.openxmlformats.org/officeDocument/2006/relationships/image" Target="../media/image140.jpg"/><Relationship Id="rId105" Type="http://schemas.openxmlformats.org/officeDocument/2006/relationships/image" Target="../media/image145.jpg"/><Relationship Id="rId126" Type="http://schemas.openxmlformats.org/officeDocument/2006/relationships/image" Target="../media/image166.jpg"/><Relationship Id="rId147" Type="http://schemas.openxmlformats.org/officeDocument/2006/relationships/image" Target="../media/image187.jpg"/><Relationship Id="rId8" Type="http://schemas.openxmlformats.org/officeDocument/2006/relationships/image" Target="../media/image48.jpg"/><Relationship Id="rId51" Type="http://schemas.openxmlformats.org/officeDocument/2006/relationships/image" Target="../media/image91.png"/><Relationship Id="rId72" Type="http://schemas.openxmlformats.org/officeDocument/2006/relationships/image" Target="../media/image112.jpg"/><Relationship Id="rId93" Type="http://schemas.openxmlformats.org/officeDocument/2006/relationships/image" Target="../media/image133.jpg"/><Relationship Id="rId98" Type="http://schemas.openxmlformats.org/officeDocument/2006/relationships/image" Target="../media/image138.jpg"/><Relationship Id="rId121" Type="http://schemas.openxmlformats.org/officeDocument/2006/relationships/image" Target="../media/image161.jpg"/><Relationship Id="rId142" Type="http://schemas.openxmlformats.org/officeDocument/2006/relationships/image" Target="../media/image182.jpg"/><Relationship Id="rId3" Type="http://schemas.openxmlformats.org/officeDocument/2006/relationships/image" Target="../media/image43.jpg"/><Relationship Id="rId25" Type="http://schemas.openxmlformats.org/officeDocument/2006/relationships/image" Target="../media/image65.jpg"/><Relationship Id="rId46" Type="http://schemas.openxmlformats.org/officeDocument/2006/relationships/image" Target="../media/image86.jpg"/><Relationship Id="rId67" Type="http://schemas.openxmlformats.org/officeDocument/2006/relationships/image" Target="../media/image107.jpg"/><Relationship Id="rId116" Type="http://schemas.openxmlformats.org/officeDocument/2006/relationships/image" Target="../media/image156.jpg"/><Relationship Id="rId137" Type="http://schemas.openxmlformats.org/officeDocument/2006/relationships/image" Target="../media/image177.jpg"/><Relationship Id="rId20" Type="http://schemas.openxmlformats.org/officeDocument/2006/relationships/image" Target="../media/image60.png"/><Relationship Id="rId41" Type="http://schemas.openxmlformats.org/officeDocument/2006/relationships/image" Target="../media/image81.jpg"/><Relationship Id="rId62" Type="http://schemas.openxmlformats.org/officeDocument/2006/relationships/image" Target="../media/image102.jpg"/><Relationship Id="rId83" Type="http://schemas.openxmlformats.org/officeDocument/2006/relationships/image" Target="../media/image123.jpg"/><Relationship Id="rId88" Type="http://schemas.openxmlformats.org/officeDocument/2006/relationships/image" Target="../media/image128.jpg"/><Relationship Id="rId111" Type="http://schemas.openxmlformats.org/officeDocument/2006/relationships/image" Target="../media/image151.jpg"/><Relationship Id="rId132" Type="http://schemas.openxmlformats.org/officeDocument/2006/relationships/image" Target="../media/image172.jpg"/><Relationship Id="rId15" Type="http://schemas.openxmlformats.org/officeDocument/2006/relationships/image" Target="../media/image55.png"/><Relationship Id="rId36" Type="http://schemas.openxmlformats.org/officeDocument/2006/relationships/image" Target="../media/image76.jpg"/><Relationship Id="rId57" Type="http://schemas.openxmlformats.org/officeDocument/2006/relationships/image" Target="../media/image97.jpg"/><Relationship Id="rId106" Type="http://schemas.openxmlformats.org/officeDocument/2006/relationships/image" Target="../media/image146.jpg"/><Relationship Id="rId127" Type="http://schemas.openxmlformats.org/officeDocument/2006/relationships/image" Target="../media/image167.jpg"/><Relationship Id="rId10" Type="http://schemas.openxmlformats.org/officeDocument/2006/relationships/image" Target="../media/image50.png"/><Relationship Id="rId31" Type="http://schemas.openxmlformats.org/officeDocument/2006/relationships/image" Target="../media/image71.jpg"/><Relationship Id="rId52" Type="http://schemas.openxmlformats.org/officeDocument/2006/relationships/image" Target="../media/image92.jpg"/><Relationship Id="rId73" Type="http://schemas.openxmlformats.org/officeDocument/2006/relationships/image" Target="../media/image113.jpg"/><Relationship Id="rId78" Type="http://schemas.openxmlformats.org/officeDocument/2006/relationships/image" Target="../media/image118.jpg"/><Relationship Id="rId94" Type="http://schemas.openxmlformats.org/officeDocument/2006/relationships/image" Target="../media/image134.jpg"/><Relationship Id="rId99" Type="http://schemas.openxmlformats.org/officeDocument/2006/relationships/image" Target="../media/image139.jpg"/><Relationship Id="rId101" Type="http://schemas.openxmlformats.org/officeDocument/2006/relationships/image" Target="../media/image141.jpg"/><Relationship Id="rId122" Type="http://schemas.openxmlformats.org/officeDocument/2006/relationships/image" Target="../media/image162.jpg"/><Relationship Id="rId143" Type="http://schemas.openxmlformats.org/officeDocument/2006/relationships/image" Target="../media/image183.jpg"/><Relationship Id="rId148" Type="http://schemas.openxmlformats.org/officeDocument/2006/relationships/image" Target="../media/image188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26" Type="http://schemas.openxmlformats.org/officeDocument/2006/relationships/image" Target="../media/image66.jpg"/><Relationship Id="rId47" Type="http://schemas.openxmlformats.org/officeDocument/2006/relationships/image" Target="../media/image87.jpg"/><Relationship Id="rId68" Type="http://schemas.openxmlformats.org/officeDocument/2006/relationships/image" Target="../media/image108.jpg"/><Relationship Id="rId89" Type="http://schemas.openxmlformats.org/officeDocument/2006/relationships/image" Target="../media/image129.jpg"/><Relationship Id="rId112" Type="http://schemas.openxmlformats.org/officeDocument/2006/relationships/image" Target="../media/image152.jpg"/><Relationship Id="rId133" Type="http://schemas.openxmlformats.org/officeDocument/2006/relationships/image" Target="../media/image173.jpg"/><Relationship Id="rId16" Type="http://schemas.openxmlformats.org/officeDocument/2006/relationships/image" Target="../media/image56.jpg"/><Relationship Id="rId37" Type="http://schemas.openxmlformats.org/officeDocument/2006/relationships/image" Target="../media/image77.jpg"/><Relationship Id="rId58" Type="http://schemas.openxmlformats.org/officeDocument/2006/relationships/image" Target="../media/image98.jpg"/><Relationship Id="rId79" Type="http://schemas.openxmlformats.org/officeDocument/2006/relationships/image" Target="../media/image119.jpg"/><Relationship Id="rId102" Type="http://schemas.openxmlformats.org/officeDocument/2006/relationships/image" Target="../media/image142.jpg"/><Relationship Id="rId123" Type="http://schemas.openxmlformats.org/officeDocument/2006/relationships/image" Target="../media/image163.jpg"/><Relationship Id="rId144" Type="http://schemas.openxmlformats.org/officeDocument/2006/relationships/image" Target="../media/image184.jpg"/><Relationship Id="rId90" Type="http://schemas.openxmlformats.org/officeDocument/2006/relationships/image" Target="../media/image1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678" y="3241372"/>
            <a:ext cx="260159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62405" algn="l"/>
              </a:tabLst>
            </a:pPr>
            <a:r>
              <a:rPr sz="2300" spc="15" dirty="0">
                <a:solidFill>
                  <a:srgbClr val="494949"/>
                </a:solidFill>
                <a:latin typeface="Arial"/>
                <a:cs typeface="Arial"/>
              </a:rPr>
              <a:t>Capstone	</a:t>
            </a:r>
            <a:r>
              <a:rPr sz="2300" spc="235" dirty="0">
                <a:solidFill>
                  <a:srgbClr val="4B4B4B"/>
                </a:solidFill>
                <a:latin typeface="Arial"/>
                <a:cs typeface="Arial"/>
              </a:rPr>
              <a:t>Proj</a:t>
            </a:r>
            <a:r>
              <a:rPr sz="2300" spc="235" dirty="0">
                <a:solidFill>
                  <a:srgbClr val="484848"/>
                </a:solidFill>
                <a:latin typeface="Arial"/>
                <a:cs typeface="Arial"/>
              </a:rPr>
              <a:t>ect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77198" y="3241372"/>
            <a:ext cx="4589145" cy="984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">
              <a:lnSpc>
                <a:spcPts val="2585"/>
              </a:lnSpc>
              <a:spcBef>
                <a:spcPts val="95"/>
              </a:spcBef>
              <a:tabLst>
                <a:tab pos="901700" algn="l"/>
                <a:tab pos="2040255" algn="l"/>
                <a:tab pos="2517775" algn="l"/>
              </a:tabLst>
            </a:pPr>
            <a:r>
              <a:rPr sz="2300" spc="-85" dirty="0">
                <a:solidFill>
                  <a:srgbClr val="4D4D4D"/>
                </a:solidFill>
                <a:latin typeface="Arial"/>
                <a:cs typeface="Arial"/>
              </a:rPr>
              <a:t>The	</a:t>
            </a:r>
            <a:r>
              <a:rPr sz="2300" spc="285" dirty="0">
                <a:solidFill>
                  <a:srgbClr val="4D4D4D"/>
                </a:solidFill>
                <a:latin typeface="Arial"/>
                <a:cs typeface="Arial"/>
              </a:rPr>
              <a:t>Battle	</a:t>
            </a:r>
            <a:r>
              <a:rPr sz="2300" spc="280" dirty="0">
                <a:solidFill>
                  <a:srgbClr val="424242"/>
                </a:solidFill>
                <a:latin typeface="Arial"/>
                <a:cs typeface="Arial"/>
              </a:rPr>
              <a:t>of	</a:t>
            </a:r>
            <a:r>
              <a:rPr sz="2300" spc="40" dirty="0">
                <a:solidFill>
                  <a:srgbClr val="3F3F3F"/>
                </a:solidFill>
                <a:latin typeface="Arial"/>
                <a:cs typeface="Arial"/>
              </a:rPr>
              <a:t>Neighborhoods</a:t>
            </a:r>
            <a:endParaRPr sz="2300" dirty="0">
              <a:latin typeface="Arial"/>
              <a:cs typeface="Arial"/>
            </a:endParaRPr>
          </a:p>
          <a:p>
            <a:pPr marL="92710">
              <a:lnSpc>
                <a:spcPts val="2455"/>
              </a:lnSpc>
            </a:pPr>
            <a:r>
              <a:rPr sz="2300" spc="175" dirty="0">
                <a:solidFill>
                  <a:srgbClr val="494949"/>
                </a:solidFill>
                <a:latin typeface="Trebuchet MS"/>
                <a:cs typeface="Trebuchet MS"/>
              </a:rPr>
              <a:t>Presentation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ts val="2515"/>
              </a:lnSpc>
              <a:tabLst>
                <a:tab pos="1301750" algn="l"/>
              </a:tabLst>
            </a:pPr>
            <a:r>
              <a:rPr lang="en-US" sz="2200" spc="60" dirty="0" err="1">
                <a:solidFill>
                  <a:srgbClr val="484848"/>
                </a:solidFill>
                <a:latin typeface="Arial"/>
                <a:cs typeface="Arial"/>
              </a:rPr>
              <a:t>P.R.Sriram</a:t>
            </a:r>
            <a:r>
              <a:rPr lang="en-US" sz="2200" spc="60" dirty="0">
                <a:solidFill>
                  <a:srgbClr val="484848"/>
                </a:solidFill>
                <a:latin typeface="Arial"/>
                <a:cs typeface="Arial"/>
              </a:rPr>
              <a:t> Kumar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690" y="1887388"/>
            <a:ext cx="6754894" cy="32278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9195" y="185434"/>
            <a:ext cx="177673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-80" dirty="0">
                <a:solidFill>
                  <a:srgbClr val="235DC6"/>
                </a:solidFill>
                <a:latin typeface="Times New Roman"/>
                <a:cs typeface="Times New Roman"/>
              </a:rPr>
              <a:t>4</a:t>
            </a:r>
            <a:r>
              <a:rPr lang="en-US" sz="3550" spc="-80" dirty="0">
                <a:solidFill>
                  <a:srgbClr val="235DC6"/>
                </a:solidFill>
                <a:latin typeface="Times New Roman"/>
                <a:cs typeface="Times New Roman"/>
              </a:rPr>
              <a:t>.Results</a:t>
            </a: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494" y="971701"/>
            <a:ext cx="8108950" cy="773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70">
              <a:lnSpc>
                <a:spcPts val="1920"/>
              </a:lnSpc>
              <a:spcBef>
                <a:spcPts val="120"/>
              </a:spcBef>
            </a:pPr>
            <a:r>
              <a:rPr sz="1650" spc="-20" dirty="0">
                <a:solidFill>
                  <a:srgbClr val="444444"/>
                </a:solidFill>
                <a:latin typeface="Arial"/>
                <a:cs typeface="Arial"/>
              </a:rPr>
              <a:t>Aher </a:t>
            </a:r>
            <a:r>
              <a:rPr sz="1650" spc="-100" dirty="0">
                <a:solidFill>
                  <a:srgbClr val="3A3A3A"/>
                </a:solidFill>
                <a:latin typeface="Arial"/>
                <a:cs typeface="Arial"/>
              </a:rPr>
              <a:t>run’ni.nğ </a:t>
            </a:r>
            <a:r>
              <a:rPr sz="1650" spc="-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1650" spc="-65" dirty="0">
                <a:solidFill>
                  <a:srgbClr val="4F4F4F"/>
                </a:solidFill>
                <a:latin typeface="Arial"/>
                <a:cs typeface="Arial"/>
              </a:rPr>
              <a:t>.K•means </a:t>
            </a:r>
            <a:r>
              <a:rPr sz="1650" dirty="0">
                <a:solidFill>
                  <a:srgbClr val="4D4D4D"/>
                </a:solidFill>
                <a:latin typeface="Arial"/>
                <a:cs typeface="Arial"/>
              </a:rPr>
              <a:t>clustering </a:t>
            </a:r>
            <a:r>
              <a:rPr sz="1650" spc="-15" dirty="0">
                <a:solidFill>
                  <a:srgbClr val="545454"/>
                </a:solidFill>
                <a:latin typeface="Arial"/>
                <a:cs typeface="Arial"/>
              </a:rPr>
              <a:t>we </a:t>
            </a:r>
            <a:r>
              <a:rPr sz="1650" spc="10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650" spc="-5" dirty="0">
                <a:solidFill>
                  <a:srgbClr val="4D4D4D"/>
                </a:solidFill>
                <a:latin typeface="Arial"/>
                <a:cs typeface="Arial"/>
              </a:rPr>
              <a:t>access </a:t>
            </a:r>
            <a:r>
              <a:rPr sz="1650" spc="-15" dirty="0">
                <a:solidFill>
                  <a:srgbClr val="4B4B4B"/>
                </a:solidFill>
                <a:latin typeface="Arial"/>
                <a:cs typeface="Arial"/>
              </a:rPr>
              <a:t>eac¢ </a:t>
            </a:r>
            <a:r>
              <a:rPr sz="1650" spc="5" dirty="0">
                <a:solidFill>
                  <a:srgbClr val="484848"/>
                </a:solidFill>
                <a:latin typeface="Arial"/>
                <a:cs typeface="Arial"/>
              </a:rPr>
              <a:t>cluster.created </a:t>
            </a:r>
            <a:r>
              <a:rPr sz="1650" spc="-10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1650" spc="-105" dirty="0">
                <a:solidFill>
                  <a:srgbClr val="494949"/>
                </a:solidFill>
                <a:latin typeface="Arial"/>
                <a:cs typeface="Arial"/>
              </a:rPr>
              <a:t>se.e</a:t>
            </a:r>
            <a:r>
              <a:rPr sz="1650" spc="-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1650" spc="-15" dirty="0">
                <a:solidFill>
                  <a:srgbClr val="4B4B4B"/>
                </a:solidFill>
                <a:latin typeface="Arial"/>
                <a:cs typeface="Arial"/>
              </a:rPr>
              <a:t>which</a:t>
            </a:r>
            <a:endParaRPr sz="1650">
              <a:latin typeface="Arial"/>
              <a:cs typeface="Arial"/>
            </a:endParaRPr>
          </a:p>
          <a:p>
            <a:pPr marL="31115">
              <a:lnSpc>
                <a:spcPts val="1939"/>
              </a:lnSpc>
            </a:pPr>
            <a:r>
              <a:rPr sz="1750" spc="-65" dirty="0">
                <a:solidFill>
                  <a:srgbClr val="4B4B4B"/>
                </a:solidFill>
                <a:latin typeface="Arial"/>
                <a:cs typeface="Arial"/>
              </a:rPr>
              <a:t>netghborhoods </a:t>
            </a:r>
            <a:r>
              <a:rPr sz="1750" spc="-70" dirty="0">
                <a:solidFill>
                  <a:srgbClr val="464646"/>
                </a:solidFill>
                <a:latin typeface="Arial"/>
                <a:cs typeface="Arial"/>
              </a:rPr>
              <a:t>were </a:t>
            </a:r>
            <a:r>
              <a:rPr sz="1750" spc="-65" dirty="0">
                <a:solidFill>
                  <a:srgbClr val="4D4D4D"/>
                </a:solidFill>
                <a:latin typeface="Arial"/>
                <a:cs typeface="Arial"/>
              </a:rPr>
              <a:t>assigned </a:t>
            </a:r>
            <a:r>
              <a:rPr sz="1750" spc="-25" dirty="0">
                <a:solidFill>
                  <a:srgbClr val="494949"/>
                </a:solidFill>
                <a:latin typeface="Arial"/>
                <a:cs typeface="Arial"/>
              </a:rPr>
              <a:t>to </a:t>
            </a:r>
            <a:r>
              <a:rPr sz="1750" spc="-70" dirty="0">
                <a:solidFill>
                  <a:srgbClr val="494949"/>
                </a:solidFill>
                <a:latin typeface="Arial"/>
                <a:cs typeface="Arial"/>
              </a:rPr>
              <a:t>each </a:t>
            </a:r>
            <a:r>
              <a:rPr sz="1750" spc="-120" dirty="0">
                <a:solidFill>
                  <a:srgbClr val="4F4F4F"/>
                </a:solidFill>
                <a:latin typeface="Arial"/>
                <a:cs typeface="Arial"/>
              </a:rPr>
              <a:t>.of </a:t>
            </a:r>
            <a:r>
              <a:rPr sz="1750" spc="-50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1750" spc="-35" dirty="0">
                <a:solidFill>
                  <a:srgbClr val="4D4D4D"/>
                </a:solidFill>
                <a:latin typeface="Arial"/>
                <a:cs typeface="Arial"/>
              </a:rPr>
              <a:t>five </a:t>
            </a:r>
            <a:r>
              <a:rPr sz="1750" spc="-50" dirty="0">
                <a:solidFill>
                  <a:srgbClr val="4D4D4D"/>
                </a:solidFill>
                <a:latin typeface="Arial"/>
                <a:cs typeface="Arial"/>
              </a:rPr>
              <a:t>clusters. </a:t>
            </a:r>
            <a:r>
              <a:rPr sz="1750" spc="-95" dirty="0">
                <a:solidFill>
                  <a:srgbClr val="4D4D4D"/>
                </a:solidFill>
                <a:latin typeface="Arial"/>
                <a:cs typeface="Arial"/>
              </a:rPr>
              <a:t>Visualizìng, </a:t>
            </a:r>
            <a:r>
              <a:rPr sz="1750" spc="-25"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r>
              <a:rPr sz="1750" spc="18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750" spc="-80" dirty="0">
                <a:solidFill>
                  <a:srgbClr val="4D4D4D"/>
                </a:solidFill>
                <a:latin typeface="Arial"/>
                <a:cs typeface="Arial"/>
              </a:rPr>
              <a:t>clustered.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2000"/>
              </a:lnSpc>
            </a:pPr>
            <a:r>
              <a:rPr sz="1750" spc="-80" dirty="0">
                <a:solidFill>
                  <a:srgbClr val="464646"/>
                </a:solidFill>
                <a:latin typeface="Arial"/>
                <a:cs typeface="Arial"/>
              </a:rPr>
              <a:t>.neighborhoods. </a:t>
            </a:r>
            <a:r>
              <a:rPr sz="1750" spc="-60" dirty="0">
                <a:solidFill>
                  <a:srgbClr val="464646"/>
                </a:solidFill>
                <a:latin typeface="Arial"/>
                <a:cs typeface="Arial"/>
              </a:rPr>
              <a:t>on </a:t>
            </a:r>
            <a:r>
              <a:rPr sz="1750" spc="50" dirty="0">
                <a:solidFill>
                  <a:srgbClr val="464646"/>
                </a:solidFill>
                <a:latin typeface="Arial"/>
                <a:cs typeface="Arial"/>
              </a:rPr>
              <a:t>a </a:t>
            </a:r>
            <a:r>
              <a:rPr sz="1750" spc="-65" dirty="0">
                <a:solidFill>
                  <a:srgbClr val="464646"/>
                </a:solidFill>
                <a:latin typeface="Arial"/>
                <a:cs typeface="Arial"/>
              </a:rPr>
              <a:t>map </a:t>
            </a:r>
            <a:r>
              <a:rPr sz="1750" spc="-45" dirty="0">
                <a:solidFill>
                  <a:srgbClr val="4B4B4B"/>
                </a:solidFill>
                <a:latin typeface="Arial"/>
                <a:cs typeface="Arial"/>
              </a:rPr>
              <a:t>using </a:t>
            </a:r>
            <a:r>
              <a:rPr sz="1750" spc="-50" dirty="0">
                <a:solidFill>
                  <a:srgbClr val="484848"/>
                </a:solidFill>
                <a:latin typeface="Arial"/>
                <a:cs typeface="Arial"/>
              </a:rPr>
              <a:t>the </a:t>
            </a:r>
            <a:r>
              <a:rPr sz="1750" spc="-50" dirty="0">
                <a:solidFill>
                  <a:srgbClr val="4B4B4B"/>
                </a:solidFill>
                <a:latin typeface="Arial"/>
                <a:cs typeface="Arial"/>
              </a:rPr>
              <a:t>folium</a:t>
            </a:r>
            <a:r>
              <a:rPr sz="1750" spc="-24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750" spc="-135" dirty="0">
                <a:solidFill>
                  <a:srgbClr val="444444"/>
                </a:solidFill>
                <a:latin typeface="Arial"/>
                <a:cs typeface="Arial"/>
              </a:rPr>
              <a:t>lib.rary..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0794" y="5491412"/>
            <a:ext cx="8241030" cy="10242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970" marR="5080" indent="-1905">
              <a:lnSpc>
                <a:spcPct val="92900"/>
              </a:lnSpc>
              <a:spcBef>
                <a:spcPts val="275"/>
              </a:spcBef>
            </a:pPr>
            <a:r>
              <a:rPr sz="1750" spc="-100" dirty="0">
                <a:solidFill>
                  <a:srgbClr val="464646"/>
                </a:solidFill>
                <a:latin typeface="Arial"/>
                <a:cs typeface="Arial"/>
              </a:rPr>
              <a:t>Each.cl.ust»r </a:t>
            </a:r>
            <a:r>
              <a:rPr sz="1750" spc="-35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750" spc="-145" dirty="0">
                <a:solidFill>
                  <a:srgbClr val="464646"/>
                </a:solidFill>
                <a:latin typeface="Arial"/>
                <a:cs typeface="Arial"/>
              </a:rPr>
              <a:t>coIo.r </a:t>
            </a:r>
            <a:r>
              <a:rPr sz="1750" spc="-100" dirty="0">
                <a:solidFill>
                  <a:srgbClr val="414141"/>
                </a:solidFill>
                <a:latin typeface="Arial"/>
                <a:cs typeface="Arial"/>
              </a:rPr>
              <a:t>coded.,for </a:t>
            </a:r>
            <a:r>
              <a:rPr sz="1750" spc="-185" dirty="0">
                <a:solidFill>
                  <a:srgbClr val="414141"/>
                </a:solidFill>
                <a:latin typeface="Arial"/>
                <a:cs typeface="Arial"/>
              </a:rPr>
              <a:t>th:». </a:t>
            </a:r>
            <a:r>
              <a:rPr sz="1750" spc="-60" dirty="0">
                <a:solidFill>
                  <a:srgbClr val="414141"/>
                </a:solidFill>
                <a:latin typeface="Arial"/>
                <a:cs typeface="Arial"/>
              </a:rPr>
              <a:t>ease </a:t>
            </a:r>
            <a:r>
              <a:rPr sz="1750" spc="-45" dirty="0">
                <a:solidFill>
                  <a:srgbClr val="4D4D4D"/>
                </a:solidFill>
                <a:latin typeface="Arial"/>
                <a:cs typeface="Arial"/>
              </a:rPr>
              <a:t>of </a:t>
            </a:r>
            <a:r>
              <a:rPr sz="1750" spc="-60" dirty="0">
                <a:solidFill>
                  <a:srgbClr val="414141"/>
                </a:solidFill>
                <a:latin typeface="Arial"/>
                <a:cs typeface="Arial"/>
              </a:rPr>
              <a:t>presentation, </a:t>
            </a:r>
            <a:r>
              <a:rPr sz="1750" spc="-80" dirty="0">
                <a:solidFill>
                  <a:srgbClr val="494949"/>
                </a:solidFill>
                <a:latin typeface="Arial"/>
                <a:cs typeface="Arial"/>
              </a:rPr>
              <a:t>we </a:t>
            </a:r>
            <a:r>
              <a:rPr sz="1750" spc="-45" dirty="0">
                <a:solidFill>
                  <a:srgbClr val="494949"/>
                </a:solidFill>
                <a:latin typeface="Arial"/>
                <a:cs typeface="Arial"/>
              </a:rPr>
              <a:t>can </a:t>
            </a:r>
            <a:r>
              <a:rPr sz="1750" spc="-65" dirty="0">
                <a:solidFill>
                  <a:srgbClr val="494949"/>
                </a:solidFill>
                <a:latin typeface="Arial"/>
                <a:cs typeface="Arial"/>
              </a:rPr>
              <a:t>see </a:t>
            </a:r>
            <a:r>
              <a:rPr sz="1750" spc="-40" dirty="0">
                <a:solidFill>
                  <a:srgbClr val="494949"/>
                </a:solidFill>
                <a:latin typeface="Arial"/>
                <a:cs typeface="Arial"/>
              </a:rPr>
              <a:t>that </a:t>
            </a:r>
            <a:r>
              <a:rPr sz="1750" spc="-195" dirty="0">
                <a:solidFill>
                  <a:srgbClr val="4D4D4D"/>
                </a:solidFill>
                <a:latin typeface="Arial"/>
                <a:cs typeface="Arial"/>
              </a:rPr>
              <a:t>.rnğ </a:t>
            </a:r>
            <a:r>
              <a:rPr sz="1750" spc="-70" dirty="0">
                <a:solidFill>
                  <a:srgbClr val="4D4D4D"/>
                </a:solidFill>
                <a:latin typeface="Arial"/>
                <a:cs typeface="Arial"/>
              </a:rPr>
              <a:t>oîiØ </a:t>
            </a:r>
            <a:r>
              <a:rPr sz="1750" spc="45" dirty="0">
                <a:solidFill>
                  <a:srgbClr val="464646"/>
                </a:solidFill>
                <a:latin typeface="Arial"/>
                <a:cs typeface="Arial"/>
              </a:rPr>
              <a:t>of!he  </a:t>
            </a:r>
            <a:r>
              <a:rPr sz="1700" spc="-45" dirty="0">
                <a:solidFill>
                  <a:srgbClr val="4B4B4B"/>
                </a:solidFill>
                <a:latin typeface="Arial"/>
                <a:cs typeface="Arial"/>
              </a:rPr>
              <a:t>n»ip’hbîïrhöod </a:t>
            </a:r>
            <a:r>
              <a:rPr sz="1700" spc="-25" dirty="0">
                <a:solidFill>
                  <a:srgbClr val="4B4B4B"/>
                </a:solidFill>
                <a:latin typeface="Arial"/>
                <a:cs typeface="Arial"/>
              </a:rPr>
              <a:t>fallü </a:t>
            </a:r>
            <a:r>
              <a:rPr sz="1700" spc="-10" dirty="0">
                <a:solidFill>
                  <a:srgbClr val="494949"/>
                </a:solidFill>
                <a:latin typeface="Arial"/>
                <a:cs typeface="Arial"/>
              </a:rPr>
              <a:t>iü </a:t>
            </a:r>
            <a:r>
              <a:rPr sz="1700" spc="-90" dirty="0">
                <a:solidFill>
                  <a:srgbClr val="494949"/>
                </a:solidFill>
                <a:latin typeface="Arial"/>
                <a:cs typeface="Arial"/>
              </a:rPr>
              <a:t>.ïhe </a:t>
            </a:r>
            <a:r>
              <a:rPr sz="1700" spc="-10" dirty="0">
                <a:solidFill>
                  <a:srgbClr val="525252"/>
                </a:solidFill>
                <a:latin typeface="Arial"/>
                <a:cs typeface="Arial"/>
              </a:rPr>
              <a:t>red </a:t>
            </a:r>
            <a:r>
              <a:rPr sz="1700" spc="-55" dirty="0">
                <a:solidFill>
                  <a:srgbClr val="4F4F4F"/>
                </a:solidFill>
                <a:latin typeface="Arial"/>
                <a:cs typeface="Arial"/>
              </a:rPr>
              <a:t>čIuster”a/hi«h </a:t>
            </a:r>
            <a:r>
              <a:rPr sz="1700" spc="-65" dirty="0">
                <a:solidFill>
                  <a:srgbClr val="4D4D4D"/>
                </a:solidFill>
                <a:latin typeface="Arial"/>
                <a:cs typeface="Arial"/>
              </a:rPr>
              <a:t>íü </a:t>
            </a:r>
            <a:r>
              <a:rPr sz="1700" spc="-135" dirty="0">
                <a:solidFill>
                  <a:srgbClr val="4B4B4B"/>
                </a:solidFill>
                <a:latin typeface="Arial"/>
                <a:cs typeface="Arial"/>
              </a:rPr>
              <a:t>yhe </a:t>
            </a:r>
            <a:r>
              <a:rPr sz="1700" spc="-15" dirty="0">
                <a:solidFill>
                  <a:srgbClr val="464646"/>
                </a:solidFill>
                <a:latin typeface="Arial"/>
                <a:cs typeface="Arial"/>
              </a:rPr>
              <a:t>fïiüt </a:t>
            </a:r>
            <a:r>
              <a:rPr sz="1700" spc="-95" dirty="0">
                <a:solidFill>
                  <a:srgbClr val="464646"/>
                </a:solidFill>
                <a:latin typeface="Arial"/>
                <a:cs typeface="Arial"/>
              </a:rPr>
              <a:t>cIüštër...”Thr»ë </a:t>
            </a:r>
            <a:r>
              <a:rPr sz="1700" spc="-40" dirty="0">
                <a:solidFill>
                  <a:srgbClr val="464646"/>
                </a:solidFill>
                <a:latin typeface="Arial"/>
                <a:cs typeface="Arial"/>
              </a:rPr>
              <a:t>ùeiphbõrhoõdü </a:t>
            </a:r>
            <a:r>
              <a:rPr sz="1700" spc="-40" dirty="0">
                <a:solidFill>
                  <a:srgbClr val="4B4B4B"/>
                </a:solidFill>
                <a:latin typeface="Arial"/>
                <a:cs typeface="Arial"/>
              </a:rPr>
              <a:t>hüve  </a:t>
            </a:r>
            <a:r>
              <a:rPr sz="1700" spc="-30" dirty="0">
                <a:solidFill>
                  <a:srgbClr val="4F4F4F"/>
                </a:solidFill>
                <a:latin typeface="Arial"/>
                <a:cs typeface="Arial"/>
              </a:rPr>
              <a:t>thëir </a:t>
            </a:r>
            <a:r>
              <a:rPr sz="1700" spc="-45" dirty="0">
                <a:solidFill>
                  <a:srgbClr val="545454"/>
                </a:solidFill>
                <a:latin typeface="Arial"/>
                <a:cs typeface="Arial"/>
              </a:rPr>
              <a:t>own </a:t>
            </a:r>
            <a:r>
              <a:rPr sz="1700" spc="-30" dirty="0">
                <a:solidFill>
                  <a:srgbClr val="464646"/>
                </a:solidFill>
                <a:latin typeface="Arial"/>
                <a:cs typeface="Arial"/>
              </a:rPr>
              <a:t>cluštër </a:t>
            </a:r>
            <a:r>
              <a:rPr sz="1700" spc="-95" dirty="0">
                <a:solidFill>
                  <a:srgbClr val="464646"/>
                </a:solidFill>
                <a:latin typeface="Arial"/>
                <a:cs typeface="Arial"/>
              </a:rPr>
              <a:t>(Blu.é, </a:t>
            </a:r>
            <a:r>
              <a:rPr sz="1700" spc="-30" dirty="0">
                <a:solidFill>
                  <a:srgbClr val="494949"/>
                </a:solidFill>
                <a:latin typeface="Arial"/>
                <a:cs typeface="Arial"/>
              </a:rPr>
              <a:t>Pürple </a:t>
            </a:r>
            <a:r>
              <a:rPr sz="1700" spc="-95" dirty="0">
                <a:solidFill>
                  <a:srgbClr val="444444"/>
                </a:solidFill>
                <a:latin typeface="Arial"/>
                <a:cs typeface="Arial"/>
              </a:rPr>
              <a:t>.and </a:t>
            </a:r>
            <a:r>
              <a:rPr sz="1700" spc="-105" dirty="0">
                <a:solidFill>
                  <a:srgbClr val="494949"/>
                </a:solidFill>
                <a:latin typeface="Arial"/>
                <a:cs typeface="Arial"/>
              </a:rPr>
              <a:t>Yellow)., </a:t>
            </a:r>
            <a:r>
              <a:rPr sz="1700" spc="-35" dirty="0">
                <a:solidFill>
                  <a:srgbClr val="494949"/>
                </a:solidFill>
                <a:latin typeface="Arial"/>
                <a:cs typeface="Arial"/>
              </a:rPr>
              <a:t>thëse </a:t>
            </a:r>
            <a:r>
              <a:rPr sz="1700" spc="-30" dirty="0">
                <a:solidFill>
                  <a:srgbClr val="525252"/>
                </a:solidFill>
                <a:latin typeface="Arial"/>
                <a:cs typeface="Arial"/>
              </a:rPr>
              <a:t>arë </a:t>
            </a:r>
            <a:r>
              <a:rPr sz="1700" spc="-85" dirty="0">
                <a:solidFill>
                  <a:srgbClr val="3B3B3B"/>
                </a:solidFill>
                <a:latin typeface="Arial"/>
                <a:cs typeface="Arial"/>
              </a:rPr>
              <a:t>.clusters! </a:t>
            </a:r>
            <a:r>
              <a:rPr sz="1700" spc="-40" dirty="0">
                <a:solidFill>
                  <a:srgbClr val="444444"/>
                </a:solidFill>
                <a:latin typeface="Arial"/>
                <a:cs typeface="Arial"/>
              </a:rPr>
              <a:t>two </a:t>
            </a:r>
            <a:r>
              <a:rPr sz="1700" spc="-135" dirty="0">
                <a:solidFill>
                  <a:srgbClr val="494949"/>
                </a:solidFill>
                <a:latin typeface="Arial"/>
                <a:cs typeface="Arial"/>
              </a:rPr>
              <a:t>thré.e. </a:t>
            </a:r>
            <a:r>
              <a:rPr sz="1700" spc="-105" dirty="0">
                <a:solidFill>
                  <a:srgbClr val="4D4D4D"/>
                </a:solidFill>
                <a:latin typeface="Arial"/>
                <a:cs typeface="Arial"/>
              </a:rPr>
              <a:t>añd. </a:t>
            </a:r>
            <a:r>
              <a:rPr sz="1700" spc="-65" dirty="0">
                <a:solidFill>
                  <a:srgbClr val="414141"/>
                </a:solidFill>
                <a:latin typeface="Arial"/>
                <a:cs typeface="Arial"/>
              </a:rPr>
              <a:t>fiv».. </a:t>
            </a:r>
            <a:r>
              <a:rPr sz="1700" spc="-35" dirty="0">
                <a:solidFill>
                  <a:srgbClr val="545454"/>
                </a:solidFill>
                <a:latin typeface="Arial"/>
                <a:cs typeface="Arial"/>
              </a:rPr>
              <a:t>Thë  </a:t>
            </a:r>
            <a:r>
              <a:rPr sz="1750" spc="-80" dirty="0">
                <a:solidFill>
                  <a:srgbClr val="3D3D3D"/>
                </a:solidFill>
                <a:latin typeface="Arial"/>
                <a:cs typeface="Arial"/>
              </a:rPr>
              <a:t>g,reen.cluster </a:t>
            </a:r>
            <a:r>
              <a:rPr sz="1750" spc="-55" dirty="0">
                <a:solidFill>
                  <a:srgbClr val="444444"/>
                </a:solidFill>
                <a:latin typeface="Arial"/>
                <a:cs typeface="Arial"/>
              </a:rPr>
              <a:t>consists </a:t>
            </a:r>
            <a:r>
              <a:rPr sz="1750" spc="-45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750" spc="-65" dirty="0">
                <a:solidFill>
                  <a:srgbClr val="4F4F4F"/>
                </a:solidFill>
                <a:latin typeface="Arial"/>
                <a:cs typeface="Arial"/>
              </a:rPr>
              <a:t>two </a:t>
            </a:r>
            <a:r>
              <a:rPr sz="1750" spc="-80" dirty="0">
                <a:solidFill>
                  <a:srgbClr val="414141"/>
                </a:solidFill>
                <a:latin typeface="Arial"/>
                <a:cs typeface="Arial"/>
              </a:rPr>
              <a:t>.neighborhoadš. </a:t>
            </a:r>
            <a:r>
              <a:rPr sz="1750" spc="-120" dirty="0">
                <a:solidFill>
                  <a:srgbClr val="505050"/>
                </a:solidFill>
                <a:latin typeface="Arial"/>
                <a:cs typeface="Arial"/>
              </a:rPr>
              <a:t>whi«h, </a:t>
            </a:r>
            <a:r>
              <a:rPr sz="1750" spc="-204" dirty="0">
                <a:solidFill>
                  <a:srgbClr val="505050"/>
                </a:solidFill>
                <a:latin typeface="Arial"/>
                <a:cs typeface="Arial"/>
              </a:rPr>
              <a:t>i!s </a:t>
            </a:r>
            <a:r>
              <a:rPr sz="1750" spc="-50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750" spc="-35" dirty="0">
                <a:solidFill>
                  <a:srgbClr val="494949"/>
                </a:solidFill>
                <a:latin typeface="Arial"/>
                <a:cs typeface="Arial"/>
              </a:rPr>
              <a:t>4th</a:t>
            </a:r>
            <a:r>
              <a:rPr sz="1750" spc="-16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1750" spc="-80" dirty="0">
                <a:solidFill>
                  <a:srgbClr val="494949"/>
                </a:solidFill>
                <a:latin typeface="Arial"/>
                <a:cs typeface="Arial"/>
              </a:rPr>
              <a:t>cluster..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0630" y="1397165"/>
            <a:ext cx="7035165" cy="4004945"/>
            <a:chOff x="1730630" y="1397165"/>
            <a:chExt cx="7035165" cy="4004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0630" y="1397165"/>
              <a:ext cx="7035022" cy="40045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742" y="2759604"/>
              <a:ext cx="687585" cy="89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8376" y="3574520"/>
              <a:ext cx="687585" cy="954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4742" y="3981979"/>
              <a:ext cx="687585" cy="101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4742" y="4392620"/>
              <a:ext cx="687585" cy="98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7851" y="5242553"/>
              <a:ext cx="394725" cy="12414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81174" y="676187"/>
            <a:ext cx="750760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44625" algn="l"/>
              </a:tabLst>
            </a:pPr>
            <a:r>
              <a:rPr sz="2200" spc="-30" dirty="0">
                <a:solidFill>
                  <a:srgbClr val="4D4D4D"/>
                </a:solidFill>
              </a:rPr>
              <a:t>Cl.uster</a:t>
            </a:r>
            <a:r>
              <a:rPr sz="2200" spc="90" dirty="0">
                <a:solidFill>
                  <a:srgbClr val="4D4D4D"/>
                </a:solidFill>
              </a:rPr>
              <a:t> </a:t>
            </a:r>
            <a:r>
              <a:rPr sz="2200" spc="75" dirty="0">
                <a:solidFill>
                  <a:srgbClr val="505050"/>
                </a:solidFill>
              </a:rPr>
              <a:t>1:	</a:t>
            </a:r>
            <a:r>
              <a:rPr sz="2200" spc="-170" dirty="0">
                <a:solidFill>
                  <a:srgbClr val="414141"/>
                </a:solidFill>
              </a:rPr>
              <a:t>L.ooki.ng </a:t>
            </a:r>
            <a:r>
              <a:rPr sz="2200" spc="-150" dirty="0">
                <a:solidFill>
                  <a:srgbClr val="424242"/>
                </a:solidFill>
              </a:rPr>
              <a:t>in.to </a:t>
            </a:r>
            <a:r>
              <a:rPr sz="2200" spc="-20" dirty="0">
                <a:solidFill>
                  <a:srgbClr val="484848"/>
                </a:solidFill>
              </a:rPr>
              <a:t>the </a:t>
            </a:r>
            <a:r>
              <a:rPr sz="2200" spc="-150" dirty="0">
                <a:solidFill>
                  <a:srgbClr val="4D4D4D"/>
                </a:solidFill>
              </a:rPr>
              <a:t>neig.hborh.o.o.ds </a:t>
            </a:r>
            <a:r>
              <a:rPr sz="2200" dirty="0">
                <a:solidFill>
                  <a:srgbClr val="424242"/>
                </a:solidFill>
              </a:rPr>
              <a:t>in </a:t>
            </a:r>
            <a:r>
              <a:rPr sz="2200" spc="-20" dirty="0">
                <a:solidFill>
                  <a:srgbClr val="464646"/>
                </a:solidFill>
              </a:rPr>
              <a:t>the </a:t>
            </a:r>
            <a:r>
              <a:rPr sz="2200" spc="-70" dirty="0">
                <a:solidFill>
                  <a:srgbClr val="444444"/>
                </a:solidFill>
              </a:rPr>
              <a:t>.first</a:t>
            </a:r>
            <a:r>
              <a:rPr sz="2200" spc="-275" dirty="0">
                <a:solidFill>
                  <a:srgbClr val="444444"/>
                </a:solidFill>
              </a:rPr>
              <a:t> </a:t>
            </a:r>
            <a:r>
              <a:rPr sz="2200" spc="-120" dirty="0"/>
              <a:t>cIu.ster</a:t>
            </a:r>
            <a:endParaRPr sz="2200"/>
          </a:p>
        </p:txBody>
      </p:sp>
      <p:sp>
        <p:nvSpPr>
          <p:cNvPr id="10" name="object 10"/>
          <p:cNvSpPr txBox="1"/>
          <p:nvPr/>
        </p:nvSpPr>
        <p:spPr>
          <a:xfrm>
            <a:off x="2756100" y="1893258"/>
            <a:ext cx="70866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161616"/>
                </a:solidFill>
                <a:latin typeface="Arial"/>
                <a:cs typeface="Arial"/>
              </a:rPr>
              <a:t>upon</a:t>
            </a:r>
            <a:r>
              <a:rPr sz="700" spc="10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51417409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5817" y="2296294"/>
            <a:ext cx="7080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30" dirty="0">
                <a:solidFill>
                  <a:srgbClr val="1C1C1C"/>
                </a:solidFill>
                <a:latin typeface="Arial"/>
                <a:cs typeface="Arial"/>
              </a:rPr>
              <a:t>upon</a:t>
            </a:r>
            <a:r>
              <a:rPr sz="750" spc="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750" spc="-60" dirty="0">
                <a:latin typeface="Arial"/>
                <a:cs typeface="Arial"/>
              </a:rPr>
              <a:t>51.3B7808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6100" y="3125182"/>
            <a:ext cx="72199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1C1C1C"/>
                </a:solidFill>
                <a:latin typeface="Arial"/>
                <a:cs typeface="Arial"/>
              </a:rPr>
              <a:t>upon</a:t>
            </a:r>
            <a:r>
              <a:rPr sz="700" spc="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51J41052.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6100" y="4770932"/>
            <a:ext cx="71056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4005" algn="l"/>
              </a:tabLst>
            </a:pPr>
            <a:r>
              <a:rPr sz="700" spc="-5" dirty="0">
                <a:solidFill>
                  <a:srgbClr val="212121"/>
                </a:solidFill>
                <a:latin typeface="Arial"/>
                <a:cs typeface="Arial"/>
              </a:rPr>
              <a:t>up	</a:t>
            </a:r>
            <a:r>
              <a:rPr sz="700" spc="10" dirty="0">
                <a:latin typeface="Arial"/>
                <a:cs typeface="Arial"/>
              </a:rPr>
              <a:t>SI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JBS758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8614" y="4770932"/>
            <a:ext cx="4064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0" dirty="0">
                <a:latin typeface="Arial"/>
                <a:cs typeface="Arial"/>
              </a:rPr>
              <a:t>-0.905310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5817" y="5180335"/>
            <a:ext cx="7112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85" dirty="0">
                <a:solidFill>
                  <a:srgbClr val="3F3F3F"/>
                </a:solidFill>
                <a:latin typeface="Arial"/>
                <a:cs typeface="Arial"/>
              </a:rPr>
              <a:t>u</a:t>
            </a:r>
            <a:r>
              <a:rPr sz="750" spc="-85" dirty="0">
                <a:solidFill>
                  <a:srgbClr val="838383"/>
                </a:solidFill>
                <a:latin typeface="Arial"/>
                <a:cs typeface="Arial"/>
              </a:rPr>
              <a:t>.poci</a:t>
            </a:r>
            <a:r>
              <a:rPr sz="750" spc="-60" dirty="0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51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J78878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6789" y="4719999"/>
            <a:ext cx="28638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0" dirty="0">
                <a:latin typeface="Arial"/>
                <a:cs typeface="Arial"/>
              </a:rPr>
              <a:t>Ffench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306" y="5653936"/>
            <a:ext cx="8437880" cy="11188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445">
              <a:lnSpc>
                <a:spcPct val="88500"/>
              </a:lnSpc>
              <a:spcBef>
                <a:spcPts val="365"/>
              </a:spcBef>
              <a:tabLst>
                <a:tab pos="2906395" algn="l"/>
              </a:tabLst>
            </a:pPr>
            <a:r>
              <a:rPr sz="1950" spc="-155" dirty="0">
                <a:solidFill>
                  <a:srgbClr val="505050"/>
                </a:solidFill>
                <a:latin typeface="Arial"/>
                <a:cs typeface="Arial"/>
              </a:rPr>
              <a:t>The. </a:t>
            </a:r>
            <a:r>
              <a:rPr sz="1950" spc="-75" dirty="0">
                <a:solidFill>
                  <a:srgbClr val="424242"/>
                </a:solidFill>
                <a:latin typeface="Arial"/>
                <a:cs typeface="Arial"/>
              </a:rPr>
              <a:t>cluster </a:t>
            </a:r>
            <a:r>
              <a:rPr sz="1950" spc="-235" dirty="0">
                <a:solidFill>
                  <a:srgbClr val="575757"/>
                </a:solidFill>
                <a:latin typeface="Arial"/>
                <a:cs typeface="Arial"/>
              </a:rPr>
              <a:t>on.e </a:t>
            </a:r>
            <a:r>
              <a:rPr sz="1950" spc="-135" dirty="0">
                <a:solidFill>
                  <a:srgbClr val="545454"/>
                </a:solidFill>
                <a:latin typeface="Arial"/>
                <a:cs typeface="Arial"/>
              </a:rPr>
              <a:t>’is </a:t>
            </a:r>
            <a:r>
              <a:rPr sz="1950" spc="-70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950" spc="-80" dirty="0">
                <a:solidFill>
                  <a:srgbClr val="505050"/>
                </a:solidFill>
                <a:latin typeface="Arial"/>
                <a:cs typeface="Arial"/>
              </a:rPr>
              <a:t>biggest </a:t>
            </a:r>
            <a:r>
              <a:rPr sz="1950" spc="-125" dirty="0">
                <a:solidFill>
                  <a:srgbClr val="424242"/>
                </a:solidFill>
                <a:latin typeface="Arial"/>
                <a:cs typeface="Arial"/>
              </a:rPr>
              <a:t>.cluster </a:t>
            </a:r>
            <a:r>
              <a:rPr sz="1950" spc="-100" dirty="0">
                <a:solidFill>
                  <a:srgbClr val="484848"/>
                </a:solidFill>
                <a:latin typeface="Arial"/>
                <a:cs typeface="Arial"/>
              </a:rPr>
              <a:t>o/ith </a:t>
            </a:r>
            <a:r>
              <a:rPr sz="1950" spc="-100" dirty="0">
                <a:solidFill>
                  <a:srgbClr val="565656"/>
                </a:solidFill>
                <a:latin typeface="Arial"/>
                <a:cs typeface="Arial"/>
              </a:rPr>
              <a:t>9 </a:t>
            </a:r>
            <a:r>
              <a:rPr sz="1950" spc="-110" dirty="0">
                <a:solidFill>
                  <a:srgbClr val="565656"/>
                </a:solidFill>
                <a:latin typeface="Arial"/>
                <a:cs typeface="Arial"/>
              </a:rPr>
              <a:t>of </a:t>
            </a:r>
            <a:r>
              <a:rPr sz="1950" spc="-85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1950" spc="-204" dirty="0">
                <a:solidFill>
                  <a:srgbClr val="4F4F4F"/>
                </a:solidFill>
                <a:latin typeface="Arial"/>
                <a:cs typeface="Arial"/>
              </a:rPr>
              <a:t>.15 </a:t>
            </a:r>
            <a:r>
              <a:rPr sz="1950" spc="-85" dirty="0">
                <a:solidFill>
                  <a:srgbClr val="484848"/>
                </a:solidFill>
                <a:latin typeface="Arial"/>
                <a:cs typeface="Arial"/>
              </a:rPr>
              <a:t>neighborhoods </a:t>
            </a:r>
            <a:r>
              <a:rPr sz="1950" spc="-50" dirty="0">
                <a:solidFill>
                  <a:srgbClr val="484848"/>
                </a:solidFill>
                <a:latin typeface="Arial"/>
                <a:cs typeface="Arial"/>
              </a:rPr>
              <a:t>in </a:t>
            </a:r>
            <a:r>
              <a:rPr sz="1950" spc="-204" dirty="0">
                <a:solidFill>
                  <a:srgbClr val="484848"/>
                </a:solidFill>
                <a:latin typeface="Arial"/>
                <a:cs typeface="Arial"/>
              </a:rPr>
              <a:t>th.e  </a:t>
            </a:r>
            <a:r>
              <a:rPr sz="2000" spc="-225" dirty="0">
                <a:solidFill>
                  <a:srgbClr val="4D4D4D"/>
                </a:solidFill>
                <a:latin typeface="Arial"/>
                <a:cs typeface="Arial"/>
              </a:rPr>
              <a:t>b.orou.gh </a:t>
            </a:r>
            <a:r>
              <a:rPr sz="2000" spc="-114" dirty="0">
                <a:solidFill>
                  <a:srgbClr val="4D4D4D"/>
                </a:solidFill>
                <a:latin typeface="Arial"/>
                <a:cs typeface="Arial"/>
              </a:rPr>
              <a:t>Kingston </a:t>
            </a:r>
            <a:r>
              <a:rPr sz="2000" spc="-250" dirty="0">
                <a:solidFill>
                  <a:srgbClr val="4D4D4D"/>
                </a:solidFill>
                <a:latin typeface="Arial"/>
                <a:cs typeface="Arial"/>
              </a:rPr>
              <a:t>.u.pon </a:t>
            </a:r>
            <a:r>
              <a:rPr sz="2000" spc="-140" dirty="0">
                <a:solidFill>
                  <a:srgbClr val="4B4B4B"/>
                </a:solidFill>
                <a:latin typeface="Arial"/>
                <a:cs typeface="Arial"/>
              </a:rPr>
              <a:t>Thames. </a:t>
            </a:r>
            <a:r>
              <a:rPr sz="2000" spc="-130" dirty="0">
                <a:solidFill>
                  <a:srgbClr val="4D4D4D"/>
                </a:solidFill>
                <a:latin typeface="Arial"/>
                <a:cs typeface="Arial"/>
              </a:rPr>
              <a:t>Upon </a:t>
            </a:r>
            <a:r>
              <a:rPr sz="2000" spc="-100" dirty="0">
                <a:solidFill>
                  <a:srgbClr val="4D4D4D"/>
                </a:solidFill>
                <a:latin typeface="Arial"/>
                <a:cs typeface="Arial"/>
              </a:rPr>
              <a:t>closely </a:t>
            </a:r>
            <a:r>
              <a:rPr sz="2000" spc="-145" dirty="0">
                <a:solidFill>
                  <a:srgbClr val="4B4B4B"/>
                </a:solidFill>
                <a:latin typeface="Arial"/>
                <a:cs typeface="Arial"/>
              </a:rPr>
              <a:t>examining. </a:t>
            </a:r>
            <a:r>
              <a:rPr sz="2000" spc="-114" dirty="0">
                <a:solidFill>
                  <a:srgbClr val="4B4B4B"/>
                </a:solidFill>
                <a:latin typeface="Arial"/>
                <a:cs typeface="Arial"/>
              </a:rPr>
              <a:t>these </a:t>
            </a:r>
            <a:r>
              <a:rPr sz="2000" spc="-135" dirty="0">
                <a:solidFill>
                  <a:srgbClr val="464646"/>
                </a:solidFill>
                <a:latin typeface="Arial"/>
                <a:cs typeface="Arial"/>
              </a:rPr>
              <a:t>neigh.borhoods </a:t>
            </a:r>
            <a:r>
              <a:rPr sz="2000" spc="-135" dirty="0">
                <a:solidFill>
                  <a:srgbClr val="565656"/>
                </a:solidFill>
                <a:latin typeface="Arial"/>
                <a:cs typeface="Arial"/>
              </a:rPr>
              <a:t>we  </a:t>
            </a:r>
            <a:r>
              <a:rPr sz="1950" spc="-85" dirty="0">
                <a:solidFill>
                  <a:srgbClr val="414141"/>
                </a:solidFill>
                <a:latin typeface="Arial"/>
                <a:cs typeface="Arial"/>
              </a:rPr>
              <a:t>can </a:t>
            </a:r>
            <a:r>
              <a:rPr sz="1950" spc="-75" dirty="0">
                <a:solidFill>
                  <a:srgbClr val="414141"/>
                </a:solidFill>
                <a:latin typeface="Arial"/>
                <a:cs typeface="Arial"/>
              </a:rPr>
              <a:t>see </a:t>
            </a:r>
            <a:r>
              <a:rPr sz="1950" spc="-70" dirty="0">
                <a:solidFill>
                  <a:srgbClr val="464646"/>
                </a:solidFill>
                <a:latin typeface="Arial"/>
                <a:cs typeface="Arial"/>
              </a:rPr>
              <a:t>that the </a:t>
            </a:r>
            <a:r>
              <a:rPr sz="1950" spc="-125" dirty="0">
                <a:solidFill>
                  <a:srgbClr val="3D3D3D"/>
                </a:solidFill>
                <a:latin typeface="Arial"/>
                <a:cs typeface="Arial"/>
              </a:rPr>
              <a:t>most. </a:t>
            </a:r>
            <a:r>
              <a:rPr sz="1950" spc="-175" dirty="0">
                <a:solidFill>
                  <a:srgbClr val="3D3D3D"/>
                </a:solidFill>
                <a:latin typeface="Arial"/>
                <a:cs typeface="Arial"/>
              </a:rPr>
              <a:t>comm.on </a:t>
            </a:r>
            <a:r>
              <a:rPr sz="1950" spc="-85" dirty="0">
                <a:solidFill>
                  <a:srgbClr val="464646"/>
                </a:solidFill>
                <a:latin typeface="Arial"/>
                <a:cs typeface="Arial"/>
              </a:rPr>
              <a:t>venues </a:t>
            </a:r>
            <a:r>
              <a:rPr sz="1950" spc="-180" dirty="0">
                <a:solidFill>
                  <a:srgbClr val="3B3B3B"/>
                </a:solidFill>
                <a:latin typeface="Arial"/>
                <a:cs typeface="Arial"/>
              </a:rPr>
              <a:t>in.th.es,e </a:t>
            </a:r>
            <a:r>
              <a:rPr sz="1950" spc="-95" dirty="0">
                <a:solidFill>
                  <a:srgbClr val="494949"/>
                </a:solidFill>
                <a:latin typeface="Arial"/>
                <a:cs typeface="Arial"/>
              </a:rPr>
              <a:t>neighborhoods </a:t>
            </a:r>
            <a:r>
              <a:rPr sz="1950" spc="-100" dirty="0">
                <a:solidFill>
                  <a:srgbClr val="4D4D4D"/>
                </a:solidFill>
                <a:latin typeface="Arial"/>
                <a:cs typeface="Arial"/>
              </a:rPr>
              <a:t>are </a:t>
            </a:r>
            <a:r>
              <a:rPr sz="1950" spc="-125" dirty="0">
                <a:solidFill>
                  <a:srgbClr val="3D3D3D"/>
                </a:solidFill>
                <a:latin typeface="Arial"/>
                <a:cs typeface="Arial"/>
              </a:rPr>
              <a:t>Restauran.ts,  </a:t>
            </a:r>
            <a:r>
              <a:rPr sz="1950" spc="-95" dirty="0">
                <a:solidFill>
                  <a:srgbClr val="464646"/>
                </a:solidFill>
                <a:latin typeface="Arial"/>
                <a:cs typeface="Arial"/>
              </a:rPr>
              <a:t>Pubs,</a:t>
            </a:r>
            <a:r>
              <a:rPr sz="1950" spc="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950" spc="-80" dirty="0">
                <a:solidFill>
                  <a:srgbClr val="494949"/>
                </a:solidFill>
                <a:latin typeface="Arial"/>
                <a:cs typeface="Arial"/>
              </a:rPr>
              <a:t>Cafe,</a:t>
            </a:r>
            <a:r>
              <a:rPr sz="1950" spc="5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1950" spc="-95" dirty="0">
                <a:solidFill>
                  <a:srgbClr val="424242"/>
                </a:solidFill>
                <a:latin typeface="Arial"/>
                <a:cs typeface="Arial"/>
              </a:rPr>
              <a:t>Supermarkets,	</a:t>
            </a:r>
            <a:r>
              <a:rPr sz="1950" spc="-95" dirty="0">
                <a:solidFill>
                  <a:srgbClr val="565656"/>
                </a:solidFill>
                <a:latin typeface="Arial"/>
                <a:cs typeface="Arial"/>
              </a:rPr>
              <a:t>and</a:t>
            </a:r>
            <a:r>
              <a:rPr sz="1950" spc="-33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950" spc="-145" dirty="0">
                <a:solidFill>
                  <a:srgbClr val="4D4D4D"/>
                </a:solidFill>
                <a:latin typeface="Arial"/>
                <a:cs typeface="Arial"/>
              </a:rPr>
              <a:t>.sto.res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486" y="7329716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899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75749" y="7316982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29">
                <a:moveTo>
                  <a:pt x="0" y="0"/>
                </a:moveTo>
                <a:lnTo>
                  <a:pt x="1116266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120" y="7304251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>
                <a:moveTo>
                  <a:pt x="0" y="0"/>
                </a:moveTo>
                <a:lnTo>
                  <a:pt x="1116266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975749" y="7233156"/>
            <a:ext cx="1116330" cy="66040"/>
            <a:chOff x="8975749" y="7233156"/>
            <a:chExt cx="1116330" cy="66040"/>
          </a:xfrm>
        </p:grpSpPr>
        <p:sp>
          <p:nvSpPr>
            <p:cNvPr id="6" name="object 6"/>
            <p:cNvSpPr/>
            <p:nvPr/>
          </p:nvSpPr>
          <p:spPr>
            <a:xfrm>
              <a:off x="8975749" y="7291517"/>
              <a:ext cx="1116330" cy="0"/>
            </a:xfrm>
            <a:custGeom>
              <a:avLst/>
              <a:gdLst/>
              <a:ahLst/>
              <a:cxnLst/>
              <a:rect l="l" t="t" r="r" b="b"/>
              <a:pathLst>
                <a:path w="1116329">
                  <a:moveTo>
                    <a:pt x="0" y="0"/>
                  </a:moveTo>
                  <a:lnTo>
                    <a:pt x="1116266" y="0"/>
                  </a:lnTo>
                </a:path>
              </a:pathLst>
            </a:custGeom>
            <a:ln w="14855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75749" y="7240584"/>
              <a:ext cx="1116330" cy="0"/>
            </a:xfrm>
            <a:custGeom>
              <a:avLst/>
              <a:gdLst/>
              <a:ahLst/>
              <a:cxnLst/>
              <a:rect l="l" t="t" r="r" b="b"/>
              <a:pathLst>
                <a:path w="1116329">
                  <a:moveTo>
                    <a:pt x="0" y="0"/>
                  </a:moveTo>
                  <a:lnTo>
                    <a:pt x="1116266" y="0"/>
                  </a:lnTo>
                </a:path>
              </a:pathLst>
            </a:custGeom>
            <a:ln w="14855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10120" y="7240584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>
                <a:moveTo>
                  <a:pt x="0" y="0"/>
                </a:moveTo>
                <a:lnTo>
                  <a:pt x="1116266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9794" y="4916799"/>
            <a:ext cx="7063105" cy="0"/>
          </a:xfrm>
          <a:custGeom>
            <a:avLst/>
            <a:gdLst/>
            <a:ahLst/>
            <a:cxnLst/>
            <a:rect l="l" t="t" r="r" b="b"/>
            <a:pathLst>
              <a:path w="7063105">
                <a:moveTo>
                  <a:pt x="0" y="0"/>
                </a:moveTo>
                <a:lnTo>
                  <a:pt x="7062612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4328" y="1981825"/>
            <a:ext cx="7088505" cy="0"/>
          </a:xfrm>
          <a:custGeom>
            <a:avLst/>
            <a:gdLst/>
            <a:ahLst/>
            <a:cxnLst/>
            <a:rect l="l" t="t" r="r" b="b"/>
            <a:pathLst>
              <a:path w="7088505">
                <a:moveTo>
                  <a:pt x="0" y="0"/>
                </a:moveTo>
                <a:lnTo>
                  <a:pt x="7088078" y="0"/>
                </a:lnTo>
              </a:path>
            </a:pathLst>
          </a:custGeom>
          <a:ln w="14855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2527" y="2046551"/>
            <a:ext cx="76398" cy="1018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6542" y="2052918"/>
            <a:ext cx="343792" cy="954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1938" y="2097484"/>
            <a:ext cx="1846295" cy="8913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135820" y="2097484"/>
            <a:ext cx="287020" cy="203835"/>
            <a:chOff x="7135820" y="2097484"/>
            <a:chExt cx="287020" cy="20383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5820" y="2097484"/>
              <a:ext cx="286494" cy="1082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8553" y="2205715"/>
              <a:ext cx="273761" cy="9549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6490" y="2097484"/>
            <a:ext cx="515689" cy="10186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35635" y="5045190"/>
            <a:ext cx="299720" cy="210185"/>
            <a:chOff x="4735635" y="5045190"/>
            <a:chExt cx="299720" cy="21018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7499" y="5045190"/>
              <a:ext cx="197362" cy="763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5635" y="5134321"/>
              <a:ext cx="292860" cy="12096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58330" y="5045190"/>
            <a:ext cx="305593" cy="7639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084" y="163760"/>
            <a:ext cx="9237843" cy="142610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44455" y="2148417"/>
            <a:ext cx="2323786" cy="1082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70106" y="2186616"/>
            <a:ext cx="1878127" cy="12096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37365" y="2161150"/>
            <a:ext cx="439290" cy="9549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549644" y="2046551"/>
            <a:ext cx="815340" cy="222885"/>
            <a:chOff x="7549644" y="2046551"/>
            <a:chExt cx="815340" cy="22288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9644" y="2046551"/>
              <a:ext cx="814916" cy="954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0576" y="2142050"/>
              <a:ext cx="763984" cy="12733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718351" y="2218448"/>
            <a:ext cx="9237980" cy="2044064"/>
            <a:chOff x="718351" y="2218448"/>
            <a:chExt cx="9237980" cy="2044064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3692" y="2218448"/>
              <a:ext cx="814916" cy="827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383" y="2320312"/>
              <a:ext cx="9072315" cy="9804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8351" y="3300759"/>
              <a:ext cx="9237843" cy="961347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87928" y="5070656"/>
            <a:ext cx="2769443" cy="15279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46823" y="5102489"/>
            <a:ext cx="1126876" cy="10186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83795" y="5121588"/>
            <a:ext cx="286494" cy="1273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23086" y="5070656"/>
            <a:ext cx="763984" cy="12733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982570" y="4886027"/>
            <a:ext cx="1827530" cy="369570"/>
            <a:chOff x="7982570" y="4886027"/>
            <a:chExt cx="1827530" cy="369570"/>
          </a:xfrm>
        </p:grpSpPr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35366" y="4886027"/>
              <a:ext cx="1674399" cy="2355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2570" y="5121588"/>
              <a:ext cx="1419738" cy="13369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409153" y="5690365"/>
            <a:ext cx="8376284" cy="6337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3175">
              <a:lnSpc>
                <a:spcPts val="2280"/>
              </a:lnSpc>
              <a:spcBef>
                <a:spcPts val="365"/>
              </a:spcBef>
              <a:tabLst>
                <a:tab pos="8327390" algn="l"/>
              </a:tabLst>
            </a:pPr>
            <a:r>
              <a:rPr sz="2050" spc="-60" dirty="0">
                <a:solidFill>
                  <a:srgbClr val="545454"/>
                </a:solidFill>
                <a:latin typeface="Arial"/>
                <a:cs typeface="Arial"/>
              </a:rPr>
              <a:t>Th</a:t>
            </a:r>
            <a:r>
              <a:rPr sz="2050" spc="-50" dirty="0">
                <a:solidFill>
                  <a:srgbClr val="545454"/>
                </a:solidFill>
                <a:latin typeface="Arial"/>
                <a:cs typeface="Arial"/>
              </a:rPr>
              <a:t>e</a:t>
            </a:r>
            <a:r>
              <a:rPr sz="20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2050" spc="-45" dirty="0">
                <a:solidFill>
                  <a:srgbClr val="525252"/>
                </a:solidFill>
                <a:latin typeface="Arial"/>
                <a:cs typeface="Arial"/>
              </a:rPr>
              <a:t>thir</a:t>
            </a:r>
            <a:r>
              <a:rPr sz="2050" spc="-60" dirty="0">
                <a:solidFill>
                  <a:srgbClr val="525252"/>
                </a:solidFill>
                <a:latin typeface="Arial"/>
                <a:cs typeface="Arial"/>
              </a:rPr>
              <a:t>é</a:t>
            </a:r>
            <a:r>
              <a:rPr sz="2050" spc="-9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2050" spc="-95" dirty="0">
                <a:solidFill>
                  <a:srgbClr val="444444"/>
                </a:solidFill>
                <a:latin typeface="Arial"/>
                <a:cs typeface="Arial"/>
              </a:rPr>
              <a:t>.cluste</a:t>
            </a:r>
            <a:r>
              <a:rPr sz="2050" spc="-7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20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565656"/>
                </a:solidFill>
                <a:latin typeface="Arial"/>
                <a:cs typeface="Arial"/>
              </a:rPr>
              <a:t>ha</a:t>
            </a:r>
            <a:r>
              <a:rPr sz="2050" spc="-15" dirty="0">
                <a:solidFill>
                  <a:srgbClr val="565656"/>
                </a:solidFill>
                <a:latin typeface="Arial"/>
                <a:cs typeface="Arial"/>
              </a:rPr>
              <a:t>s</a:t>
            </a:r>
            <a:r>
              <a:rPr sz="2050" spc="-1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2050" spc="-150" dirty="0">
                <a:solidFill>
                  <a:srgbClr val="484848"/>
                </a:solidFill>
                <a:latin typeface="Arial"/>
                <a:cs typeface="Arial"/>
              </a:rPr>
              <a:t>one</a:t>
            </a:r>
            <a:r>
              <a:rPr sz="2050" spc="-75" dirty="0">
                <a:solidFill>
                  <a:srgbClr val="484848"/>
                </a:solidFill>
                <a:latin typeface="Arial"/>
                <a:cs typeface="Arial"/>
              </a:rPr>
              <a:t>:</a:t>
            </a:r>
            <a:r>
              <a:rPr sz="2050" spc="-175" dirty="0">
                <a:solidFill>
                  <a:srgbClr val="484848"/>
                </a:solidFill>
                <a:latin typeface="Arial"/>
                <a:cs typeface="Arial"/>
              </a:rPr>
              <a:t> </a:t>
            </a:r>
            <a:r>
              <a:rPr sz="2050" spc="-90" dirty="0">
                <a:solidFill>
                  <a:srgbClr val="4F4F4F"/>
                </a:solidFill>
                <a:latin typeface="Arial"/>
                <a:cs typeface="Arial"/>
              </a:rPr>
              <a:t>neighb.orhoo</a:t>
            </a:r>
            <a:r>
              <a:rPr sz="2050" spc="-95" dirty="0">
                <a:solidFill>
                  <a:srgbClr val="4F4F4F"/>
                </a:solidFill>
                <a:latin typeface="Arial"/>
                <a:cs typeface="Arial"/>
              </a:rPr>
              <a:t>d</a:t>
            </a:r>
            <a:r>
              <a:rPr sz="2050" spc="175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2050" spc="-155" dirty="0">
                <a:solidFill>
                  <a:srgbClr val="505050"/>
                </a:solidFill>
                <a:latin typeface="Arial"/>
                <a:cs typeface="Arial"/>
              </a:rPr>
              <a:t>whi”c</a:t>
            </a:r>
            <a:r>
              <a:rPr sz="2050" spc="-180" dirty="0">
                <a:solidFill>
                  <a:srgbClr val="505050"/>
                </a:solidFill>
                <a:latin typeface="Arial"/>
                <a:cs typeface="Arial"/>
              </a:rPr>
              <a:t>h</a:t>
            </a:r>
            <a:r>
              <a:rPr sz="2050" spc="5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2050" spc="-40" dirty="0">
                <a:solidFill>
                  <a:srgbClr val="4D4D4D"/>
                </a:solidFill>
                <a:latin typeface="Arial"/>
                <a:cs typeface="Arial"/>
              </a:rPr>
              <a:t>consists</a:t>
            </a:r>
            <a:r>
              <a:rPr sz="2050" spc="1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050" spc="-100" dirty="0">
                <a:solidFill>
                  <a:srgbClr val="545454"/>
                </a:solidFill>
                <a:latin typeface="Arial"/>
                <a:cs typeface="Arial"/>
              </a:rPr>
              <a:t>o</a:t>
            </a:r>
            <a:r>
              <a:rPr sz="2050" spc="-50" dirty="0">
                <a:solidFill>
                  <a:srgbClr val="545454"/>
                </a:solidFill>
                <a:latin typeface="Arial"/>
                <a:cs typeface="Arial"/>
              </a:rPr>
              <a:t>f</a:t>
            </a:r>
            <a:r>
              <a:rPr sz="2050" spc="7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2050" spc="-70" dirty="0">
                <a:solidFill>
                  <a:srgbClr val="424242"/>
                </a:solidFill>
                <a:latin typeface="Arial"/>
                <a:cs typeface="Arial"/>
              </a:rPr>
              <a:t>Venue</a:t>
            </a:r>
            <a:r>
              <a:rPr sz="2050" spc="-55" dirty="0">
                <a:solidFill>
                  <a:srgbClr val="424242"/>
                </a:solidFill>
                <a:latin typeface="Arial"/>
                <a:cs typeface="Arial"/>
              </a:rPr>
              <a:t>s</a:t>
            </a:r>
            <a:r>
              <a:rPr sz="2050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050" spc="-35" dirty="0">
                <a:solidFill>
                  <a:srgbClr val="4F4F4F"/>
                </a:solidFill>
                <a:latin typeface="Arial"/>
                <a:cs typeface="Arial"/>
              </a:rPr>
              <a:t>such</a:t>
            </a:r>
            <a:r>
              <a:rPr sz="205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2050" spc="-215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2050" spc="-540" dirty="0">
                <a:solidFill>
                  <a:srgbClr val="DDDDDD"/>
                </a:solidFill>
                <a:latin typeface="Arial"/>
                <a:cs typeface="Arial"/>
              </a:rPr>
              <a:t>”</a:t>
            </a:r>
            <a:r>
              <a:rPr sz="2050" dirty="0">
                <a:solidFill>
                  <a:srgbClr val="DDDDDD"/>
                </a:solidFill>
                <a:latin typeface="Arial"/>
                <a:cs typeface="Arial"/>
              </a:rPr>
              <a:t>	</a:t>
            </a:r>
            <a:r>
              <a:rPr sz="2050" spc="-500" dirty="0">
                <a:solidFill>
                  <a:srgbClr val="DDDDDD"/>
                </a:solidFill>
                <a:latin typeface="Arial"/>
                <a:cs typeface="Arial"/>
              </a:rPr>
              <a:t>””  </a:t>
            </a:r>
            <a:r>
              <a:rPr sz="2050" spc="-114" dirty="0">
                <a:solidFill>
                  <a:srgbClr val="444444"/>
                </a:solidFill>
                <a:latin typeface="Arial"/>
                <a:cs typeface="Arial"/>
              </a:rPr>
              <a:t>as.Trai.n </a:t>
            </a:r>
            <a:r>
              <a:rPr sz="2050" spc="-135" dirty="0">
                <a:solidFill>
                  <a:srgbClr val="3F3F3F"/>
                </a:solidFill>
                <a:latin typeface="Arial"/>
                <a:cs typeface="Arial"/>
              </a:rPr>
              <a:t>stati.ons., </a:t>
            </a:r>
            <a:r>
              <a:rPr sz="2050" spc="-95" dirty="0">
                <a:solidFill>
                  <a:srgbClr val="424242"/>
                </a:solidFill>
                <a:latin typeface="Arial"/>
                <a:cs typeface="Arial"/>
              </a:rPr>
              <a:t>R.estaurants, </a:t>
            </a:r>
            <a:r>
              <a:rPr sz="2050" spc="-190" dirty="0">
                <a:solidFill>
                  <a:srgbClr val="4F4F4F"/>
                </a:solidFill>
                <a:latin typeface="Arial"/>
                <a:cs typeface="Arial"/>
              </a:rPr>
              <a:t>an.d </a:t>
            </a:r>
            <a:r>
              <a:rPr sz="2050" spc="-45" dirty="0">
                <a:solidFill>
                  <a:srgbClr val="4F4F4F"/>
                </a:solidFill>
                <a:latin typeface="Arial"/>
                <a:cs typeface="Arial"/>
              </a:rPr>
              <a:t>Furniture</a:t>
            </a:r>
            <a:r>
              <a:rPr sz="2050" spc="27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2050" spc="-65" dirty="0">
                <a:solidFill>
                  <a:srgbClr val="4D4D4D"/>
                </a:solidFill>
                <a:latin typeface="Arial"/>
                <a:cs typeface="Arial"/>
              </a:rPr>
              <a:t>.shops.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5164" y="1473563"/>
            <a:ext cx="7105054" cy="41255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1142" y="685737"/>
            <a:ext cx="775970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60" dirty="0">
                <a:solidFill>
                  <a:srgbClr val="5B5B5B"/>
                </a:solidFill>
              </a:rPr>
              <a:t>Cluster </a:t>
            </a:r>
            <a:r>
              <a:rPr sz="2200" dirty="0">
                <a:solidFill>
                  <a:srgbClr val="5B5B5B"/>
                </a:solidFill>
              </a:rPr>
              <a:t>4: </a:t>
            </a:r>
            <a:r>
              <a:rPr sz="2200" spc="-30" dirty="0">
                <a:solidFill>
                  <a:srgbClr val="5B5B5B"/>
                </a:solidFill>
              </a:rPr>
              <a:t>Looking </a:t>
            </a:r>
            <a:r>
              <a:rPr sz="2200" spc="-25" dirty="0">
                <a:solidFill>
                  <a:srgbClr val="5B5B5B"/>
                </a:solidFill>
              </a:rPr>
              <a:t>into </a:t>
            </a:r>
            <a:r>
              <a:rPr sz="2200" spc="-20" dirty="0">
                <a:solidFill>
                  <a:srgbClr val="5B5B5B"/>
                </a:solidFill>
              </a:rPr>
              <a:t>the </a:t>
            </a:r>
            <a:r>
              <a:rPr sz="2200" spc="-35" dirty="0">
                <a:solidFill>
                  <a:srgbClr val="5B5B5B"/>
                </a:solidFill>
              </a:rPr>
              <a:t>neighborhoods </a:t>
            </a:r>
            <a:r>
              <a:rPr sz="2200" spc="-25" dirty="0">
                <a:solidFill>
                  <a:srgbClr val="5B5B5B"/>
                </a:solidFill>
              </a:rPr>
              <a:t>in </a:t>
            </a:r>
            <a:r>
              <a:rPr sz="2200" spc="-30" dirty="0">
                <a:solidFill>
                  <a:srgbClr val="5B5B5B"/>
                </a:solidFill>
              </a:rPr>
              <a:t>the fourth</a:t>
            </a:r>
            <a:r>
              <a:rPr sz="2200" spc="509" dirty="0">
                <a:solidFill>
                  <a:srgbClr val="5B5B5B"/>
                </a:solidFill>
              </a:rPr>
              <a:t> </a:t>
            </a:r>
            <a:r>
              <a:rPr sz="2200" spc="-40" dirty="0">
                <a:solidFill>
                  <a:srgbClr val="5B5B5B"/>
                </a:solidFill>
              </a:rPr>
              <a:t>cluster.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7345065" y="2464301"/>
            <a:ext cx="424180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819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Fast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51515"/>
                </a:solidFill>
                <a:latin typeface="Arial"/>
                <a:cs typeface="Arial"/>
              </a:rPr>
              <a:t>Food</a:t>
            </a:r>
            <a:endParaRPr sz="700">
              <a:latin typeface="Arial"/>
              <a:cs typeface="Arial"/>
            </a:endParaRPr>
          </a:p>
          <a:p>
            <a:pPr marR="10795" algn="r">
              <a:lnSpc>
                <a:spcPts val="880"/>
              </a:lnSpc>
            </a:pPr>
            <a:r>
              <a:rPr sz="750" spc="-30" dirty="0">
                <a:solidFill>
                  <a:srgbClr val="1D1D1D"/>
                </a:solidFill>
                <a:latin typeface="Arial"/>
                <a:cs typeface="Arial"/>
              </a:rPr>
              <a:t>rant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1142" y="3030214"/>
            <a:ext cx="8099425" cy="1409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5720" marR="5080" indent="635">
              <a:lnSpc>
                <a:spcPts val="2080"/>
              </a:lnSpc>
              <a:spcBef>
                <a:spcPts val="315"/>
              </a:spcBef>
            </a:pP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The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fourth cluster </a:t>
            </a:r>
            <a:r>
              <a:rPr sz="1850" spc="-60" dirty="0">
                <a:solidFill>
                  <a:srgbClr val="5B5B5B"/>
                </a:solidFill>
                <a:latin typeface="Arial"/>
                <a:cs typeface="Arial"/>
              </a:rPr>
              <a:t>has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two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neighborhoods </a:t>
            </a:r>
            <a:r>
              <a:rPr sz="1850" spc="-10" dirty="0">
                <a:solidFill>
                  <a:srgbClr val="5B5B5B"/>
                </a:solidFill>
                <a:latin typeface="Arial"/>
                <a:cs typeface="Arial"/>
              </a:rPr>
              <a:t>in </a:t>
            </a:r>
            <a:r>
              <a:rPr sz="1850" spc="-15" dirty="0">
                <a:solidFill>
                  <a:srgbClr val="5B5B5B"/>
                </a:solidFill>
                <a:latin typeface="Arial"/>
                <a:cs typeface="Arial"/>
              </a:rPr>
              <a:t>it, </a:t>
            </a: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these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neighborhoods </a:t>
            </a:r>
            <a:r>
              <a:rPr sz="1850" spc="-50" dirty="0">
                <a:solidFill>
                  <a:srgbClr val="5B5B5B"/>
                </a:solidFill>
                <a:latin typeface="Arial"/>
                <a:cs typeface="Arial"/>
              </a:rPr>
              <a:t>have  </a:t>
            </a: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common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venues such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as </a:t>
            </a: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Parks,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Gym/Fitness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centers, </a:t>
            </a:r>
            <a:r>
              <a:rPr sz="1850" spc="-55" dirty="0">
                <a:solidFill>
                  <a:srgbClr val="5B5B5B"/>
                </a:solidFill>
                <a:latin typeface="Arial"/>
                <a:cs typeface="Arial"/>
              </a:rPr>
              <a:t>Bus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Stops,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Restaurants, 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Electronics Stores </a:t>
            </a:r>
            <a:r>
              <a:rPr sz="1850" spc="-50" dirty="0">
                <a:solidFill>
                  <a:srgbClr val="5B5B5B"/>
                </a:solidFill>
                <a:latin typeface="Arial"/>
                <a:cs typeface="Arial"/>
              </a:rPr>
              <a:t>and </a:t>
            </a:r>
            <a:r>
              <a:rPr sz="1850" spc="-60" dirty="0">
                <a:solidFill>
                  <a:srgbClr val="5B5B5B"/>
                </a:solidFill>
                <a:latin typeface="Arial"/>
                <a:cs typeface="Arial"/>
              </a:rPr>
              <a:t>Soccer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fields</a:t>
            </a:r>
            <a:r>
              <a:rPr sz="1850" spc="-150" dirty="0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sz="1850" spc="-50" dirty="0">
                <a:solidFill>
                  <a:srgbClr val="5B5B5B"/>
                </a:solidFill>
                <a:latin typeface="Arial"/>
                <a:cs typeface="Arial"/>
              </a:rPr>
              <a:t>etc.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200" spc="60" dirty="0">
                <a:solidFill>
                  <a:srgbClr val="5B5B5B"/>
                </a:solidFill>
                <a:latin typeface="Arial"/>
                <a:cs typeface="Arial"/>
              </a:rPr>
              <a:t>Cluster </a:t>
            </a:r>
            <a:r>
              <a:rPr sz="2200" spc="10" dirty="0">
                <a:solidFill>
                  <a:srgbClr val="5B5B5B"/>
                </a:solidFill>
                <a:latin typeface="Arial"/>
                <a:cs typeface="Arial"/>
              </a:rPr>
              <a:t>5: </a:t>
            </a:r>
            <a:r>
              <a:rPr sz="2200" spc="-30" dirty="0">
                <a:solidFill>
                  <a:srgbClr val="5B5B5B"/>
                </a:solidFill>
                <a:latin typeface="Arial"/>
                <a:cs typeface="Arial"/>
              </a:rPr>
              <a:t>Looking </a:t>
            </a:r>
            <a:r>
              <a:rPr sz="2200" spc="-25" dirty="0">
                <a:solidFill>
                  <a:srgbClr val="5B5B5B"/>
                </a:solidFill>
                <a:latin typeface="Arial"/>
                <a:cs typeface="Arial"/>
              </a:rPr>
              <a:t>into </a:t>
            </a:r>
            <a:r>
              <a:rPr sz="2200" spc="-20" dirty="0">
                <a:solidFill>
                  <a:srgbClr val="5B5B5B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5B5B5B"/>
                </a:solidFill>
                <a:latin typeface="Arial"/>
                <a:cs typeface="Arial"/>
              </a:rPr>
              <a:t>neighborhoods </a:t>
            </a:r>
            <a:r>
              <a:rPr sz="2200" spc="-25" dirty="0">
                <a:solidFill>
                  <a:srgbClr val="5B5B5B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5B5B5B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5B5B5B"/>
                </a:solidFill>
                <a:latin typeface="Arial"/>
                <a:cs typeface="Arial"/>
              </a:rPr>
              <a:t>fourth</a:t>
            </a:r>
            <a:r>
              <a:rPr sz="2200" spc="405" dirty="0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5B5B5B"/>
                </a:solidFill>
                <a:latin typeface="Arial"/>
                <a:cs typeface="Arial"/>
              </a:rPr>
              <a:t>cluster.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8783" y="5990654"/>
            <a:ext cx="7752715" cy="5765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635">
              <a:lnSpc>
                <a:spcPts val="2080"/>
              </a:lnSpc>
              <a:spcBef>
                <a:spcPts val="315"/>
              </a:spcBef>
            </a:pP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The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fi2h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cluster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has </a:t>
            </a:r>
            <a:r>
              <a:rPr sz="1850" spc="-60" dirty="0">
                <a:solidFill>
                  <a:srgbClr val="5B5B5B"/>
                </a:solidFill>
                <a:latin typeface="Arial"/>
                <a:cs typeface="Arial"/>
              </a:rPr>
              <a:t>one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neighborhood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which consists </a:t>
            </a:r>
            <a:r>
              <a:rPr sz="1850" spc="-65" dirty="0">
                <a:solidFill>
                  <a:srgbClr val="5B5B5B"/>
                </a:solidFill>
                <a:latin typeface="Arial"/>
                <a:cs typeface="Arial"/>
              </a:rPr>
              <a:t>of </a:t>
            </a:r>
            <a:r>
              <a:rPr sz="1850" spc="-55" dirty="0">
                <a:solidFill>
                  <a:srgbClr val="5B5B5B"/>
                </a:solidFill>
                <a:latin typeface="Arial"/>
                <a:cs typeface="Arial"/>
              </a:rPr>
              <a:t>Venues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such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as 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Grocery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shops, </a:t>
            </a: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Bars, </a:t>
            </a:r>
            <a:r>
              <a:rPr sz="1850" spc="-35" dirty="0">
                <a:solidFill>
                  <a:srgbClr val="5B5B5B"/>
                </a:solidFill>
                <a:latin typeface="Arial"/>
                <a:cs typeface="Arial"/>
              </a:rPr>
              <a:t>Restaurants, </a:t>
            </a:r>
            <a:r>
              <a:rPr sz="1850" spc="-45" dirty="0">
                <a:solidFill>
                  <a:srgbClr val="5B5B5B"/>
                </a:solidFill>
                <a:latin typeface="Arial"/>
                <a:cs typeface="Arial"/>
              </a:rPr>
              <a:t>Furniture shops, </a:t>
            </a:r>
            <a:r>
              <a:rPr sz="1850" spc="-40" dirty="0">
                <a:solidFill>
                  <a:srgbClr val="5B5B5B"/>
                </a:solidFill>
                <a:latin typeface="Arial"/>
                <a:cs typeface="Arial"/>
              </a:rPr>
              <a:t>and Department</a:t>
            </a:r>
            <a:r>
              <a:rPr sz="1850" spc="-140" dirty="0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sz="1850" spc="-30" dirty="0">
                <a:solidFill>
                  <a:srgbClr val="5B5B5B"/>
                </a:solidFill>
                <a:latin typeface="Arial"/>
                <a:cs typeface="Arial"/>
              </a:rPr>
              <a:t>stores.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0020" y="168280"/>
            <a:ext cx="334010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-35" dirty="0">
                <a:solidFill>
                  <a:srgbClr val="2369D1"/>
                </a:solidFill>
              </a:rPr>
              <a:t>5.</a:t>
            </a:r>
            <a:r>
              <a:rPr sz="4200" spc="-155" dirty="0">
                <a:solidFill>
                  <a:srgbClr val="2369D1"/>
                </a:solidFill>
              </a:rPr>
              <a:t> </a:t>
            </a:r>
            <a:r>
              <a:rPr sz="4200" spc="120" dirty="0">
                <a:solidFill>
                  <a:srgbClr val="2369D1"/>
                </a:solidFill>
              </a:rPr>
              <a:t>Discussion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105650" y="949772"/>
            <a:ext cx="8547735" cy="55803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75260" marR="122555" indent="-162560">
              <a:lnSpc>
                <a:spcPct val="95600"/>
              </a:lnSpc>
              <a:spcBef>
                <a:spcPts val="225"/>
              </a:spcBef>
              <a:buChar char="•"/>
              <a:tabLst>
                <a:tab pos="180340" algn="l"/>
              </a:tabLst>
            </a:pP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aim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this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project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help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people </a:t>
            </a:r>
            <a:r>
              <a:rPr sz="2000" spc="-45" dirty="0">
                <a:solidFill>
                  <a:srgbClr val="5D5D5D"/>
                </a:solidFill>
                <a:latin typeface="Arial"/>
                <a:cs typeface="Arial"/>
              </a:rPr>
              <a:t>who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want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to relocate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safest  borough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London,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expats can chose </a:t>
            </a:r>
            <a:r>
              <a:rPr sz="20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which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they 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want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to relocate based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on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most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common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950">
              <a:latin typeface="Arial"/>
              <a:cs typeface="Arial"/>
            </a:endParaRPr>
          </a:p>
          <a:p>
            <a:pPr marL="174625" marR="424815" indent="-162560">
              <a:lnSpc>
                <a:spcPct val="95600"/>
              </a:lnSpc>
              <a:spcBef>
                <a:spcPts val="5"/>
              </a:spcBef>
              <a:buChar char="•"/>
              <a:tabLst>
                <a:tab pos="177800" algn="l"/>
              </a:tabLst>
            </a:pPr>
            <a:r>
              <a:rPr sz="2000" spc="-65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example </a:t>
            </a:r>
            <a:r>
              <a:rPr sz="2000" spc="-60" dirty="0">
                <a:solidFill>
                  <a:srgbClr val="5D5D5D"/>
                </a:solidFill>
                <a:latin typeface="Arial"/>
                <a:cs typeface="Arial"/>
              </a:rPr>
              <a:t>if </a:t>
            </a:r>
            <a:r>
              <a:rPr sz="2000" spc="3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person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looking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neighborhood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with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good 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connectivity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public </a:t>
            </a:r>
            <a:r>
              <a:rPr sz="2000" spc="-10" dirty="0">
                <a:solidFill>
                  <a:srgbClr val="5D5D5D"/>
                </a:solidFill>
                <a:latin typeface="Arial"/>
                <a:cs typeface="Arial"/>
              </a:rPr>
              <a:t>transportation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we </a:t>
            </a:r>
            <a:r>
              <a:rPr sz="2000" spc="-45" dirty="0">
                <a:solidFill>
                  <a:srgbClr val="5D5D5D"/>
                </a:solidFill>
                <a:latin typeface="Arial"/>
                <a:cs typeface="Arial"/>
              </a:rPr>
              <a:t>can see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Clusters </a:t>
            </a:r>
            <a:r>
              <a:rPr sz="2000" spc="-70" dirty="0">
                <a:solidFill>
                  <a:srgbClr val="5D5D5D"/>
                </a:solidFill>
                <a:latin typeface="Arial"/>
                <a:cs typeface="Arial"/>
              </a:rPr>
              <a:t>3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4 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have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Train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stations </a:t>
            </a:r>
            <a:r>
              <a:rPr sz="2000" spc="-50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Bus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stops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as the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most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common</a:t>
            </a:r>
            <a:r>
              <a:rPr sz="2000" spc="28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venues.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050">
              <a:latin typeface="Arial"/>
              <a:cs typeface="Arial"/>
            </a:endParaRPr>
          </a:p>
          <a:p>
            <a:pPr marL="175260" marR="233045" indent="-162560">
              <a:lnSpc>
                <a:spcPts val="2280"/>
              </a:lnSpc>
              <a:buChar char="•"/>
              <a:tabLst>
                <a:tab pos="174625" algn="l"/>
              </a:tabLst>
            </a:pP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If </a:t>
            </a:r>
            <a:r>
              <a:rPr sz="2000" spc="8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person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looking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2000" spc="3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neighborhood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with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stores and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restaurants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2000" spc="85" dirty="0">
                <a:solidFill>
                  <a:srgbClr val="5D5D5D"/>
                </a:solidFill>
                <a:latin typeface="Arial"/>
                <a:cs typeface="Arial"/>
              </a:rPr>
              <a:t>a  </a:t>
            </a:r>
            <a:r>
              <a:rPr sz="2000" spc="-20" dirty="0">
                <a:solidFill>
                  <a:srgbClr val="5D5D5D"/>
                </a:solidFill>
                <a:latin typeface="Arial"/>
                <a:cs typeface="Arial"/>
              </a:rPr>
              <a:t>close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proximity then the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 first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cluster </a:t>
            </a:r>
            <a:r>
              <a:rPr sz="2000" spc="-15" dirty="0">
                <a:solidFill>
                  <a:srgbClr val="5D5D5D"/>
                </a:solidFill>
                <a:latin typeface="Arial"/>
                <a:cs typeface="Arial"/>
              </a:rPr>
              <a:t>is</a:t>
            </a:r>
            <a:r>
              <a:rPr sz="2000" spc="-340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suitable.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1950">
              <a:latin typeface="Arial"/>
              <a:cs typeface="Arial"/>
            </a:endParaRPr>
          </a:p>
          <a:p>
            <a:pPr marL="175260" marR="392430" indent="-162560">
              <a:lnSpc>
                <a:spcPct val="97400"/>
              </a:lnSpc>
              <a:buChar char="•"/>
              <a:tabLst>
                <a:tab pos="177800" algn="l"/>
              </a:tabLst>
            </a:pP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1950" spc="6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family </a:t>
            </a:r>
            <a:r>
              <a:rPr sz="1950" spc="30" dirty="0">
                <a:solidFill>
                  <a:srgbClr val="5D5D5D"/>
                </a:solidFill>
                <a:latin typeface="Arial"/>
                <a:cs typeface="Arial"/>
              </a:rPr>
              <a:t>I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feel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1950" spc="10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1950" spc="-20" dirty="0">
                <a:solidFill>
                  <a:srgbClr val="5D5D5D"/>
                </a:solidFill>
                <a:latin typeface="Arial"/>
                <a:cs typeface="Arial"/>
              </a:rPr>
              <a:t>Cluster </a:t>
            </a:r>
            <a:r>
              <a:rPr sz="1950" spc="15" dirty="0">
                <a:solidFill>
                  <a:srgbClr val="5D5D5D"/>
                </a:solidFill>
                <a:latin typeface="Arial"/>
                <a:cs typeface="Arial"/>
              </a:rPr>
              <a:t>4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are </a:t>
            </a:r>
            <a:r>
              <a:rPr sz="1950" spc="-5" dirty="0">
                <a:solidFill>
                  <a:srgbClr val="5D5D5D"/>
                </a:solidFill>
                <a:latin typeface="Arial"/>
                <a:cs typeface="Arial"/>
              </a:rPr>
              <a:t>more suitable 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dues </a:t>
            </a:r>
            <a:r>
              <a:rPr sz="2000" spc="-5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common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2000" spc="-35" dirty="0">
                <a:solidFill>
                  <a:srgbClr val="5D5D5D"/>
                </a:solidFill>
                <a:latin typeface="Arial"/>
                <a:cs typeface="Arial"/>
              </a:rPr>
              <a:t>cluster, </a:t>
            </a:r>
            <a:r>
              <a:rPr sz="2000" spc="-25" dirty="0">
                <a:solidFill>
                  <a:srgbClr val="5D5D5D"/>
                </a:solidFill>
                <a:latin typeface="Arial"/>
                <a:cs typeface="Arial"/>
              </a:rPr>
              <a:t>these </a:t>
            </a:r>
            <a:r>
              <a:rPr sz="2000" spc="-3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2000" spc="-40" dirty="0">
                <a:solidFill>
                  <a:srgbClr val="5D5D5D"/>
                </a:solidFill>
                <a:latin typeface="Arial"/>
                <a:cs typeface="Arial"/>
              </a:rPr>
              <a:t>have  </a:t>
            </a:r>
            <a:r>
              <a:rPr sz="1950" spc="-5" dirty="0">
                <a:solidFill>
                  <a:srgbClr val="5D5D5D"/>
                </a:solidFill>
                <a:latin typeface="Arial"/>
                <a:cs typeface="Arial"/>
              </a:rPr>
              <a:t>common venues such </a:t>
            </a:r>
            <a:r>
              <a:rPr sz="1950" spc="-30" dirty="0">
                <a:solidFill>
                  <a:srgbClr val="5D5D5D"/>
                </a:solidFill>
                <a:latin typeface="Arial"/>
                <a:cs typeface="Arial"/>
              </a:rPr>
              <a:t>as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Parks,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Gym/Fitness </a:t>
            </a:r>
            <a:r>
              <a:rPr sz="1950" spc="5" dirty="0">
                <a:solidFill>
                  <a:srgbClr val="5D5D5D"/>
                </a:solidFill>
                <a:latin typeface="Arial"/>
                <a:cs typeface="Arial"/>
              </a:rPr>
              <a:t>centers, </a:t>
            </a:r>
            <a:r>
              <a:rPr sz="1950" spc="-20" dirty="0">
                <a:solidFill>
                  <a:srgbClr val="5D5D5D"/>
                </a:solidFill>
                <a:latin typeface="Arial"/>
                <a:cs typeface="Arial"/>
              </a:rPr>
              <a:t>Bus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Stops, 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Restaurants, Electronics Stores </a:t>
            </a:r>
            <a:r>
              <a:rPr sz="1950" spc="-10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1950" spc="-20" dirty="0">
                <a:solidFill>
                  <a:srgbClr val="5D5D5D"/>
                </a:solidFill>
                <a:latin typeface="Arial"/>
                <a:cs typeface="Arial"/>
              </a:rPr>
              <a:t>Soccer </a:t>
            </a:r>
            <a:r>
              <a:rPr sz="1950" spc="-15" dirty="0">
                <a:solidFill>
                  <a:srgbClr val="5D5D5D"/>
                </a:solidFill>
                <a:latin typeface="Arial"/>
                <a:cs typeface="Arial"/>
              </a:rPr>
              <a:t>fields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which </a:t>
            </a:r>
            <a:r>
              <a:rPr sz="1950" spc="-2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950" dirty="0">
                <a:solidFill>
                  <a:srgbClr val="5D5D5D"/>
                </a:solidFill>
                <a:latin typeface="Arial"/>
                <a:cs typeface="Arial"/>
              </a:rPr>
              <a:t>ideal </a:t>
            </a:r>
            <a:r>
              <a:rPr sz="1950" spc="-30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1950" spc="60" dirty="0">
                <a:solidFill>
                  <a:srgbClr val="5D5D5D"/>
                </a:solidFill>
                <a:latin typeface="Arial"/>
                <a:cs typeface="Arial"/>
              </a:rPr>
              <a:t>a  </a:t>
            </a:r>
            <a:r>
              <a:rPr sz="1950" spc="-30" dirty="0">
                <a:solidFill>
                  <a:srgbClr val="5D5D5D"/>
                </a:solidFill>
                <a:latin typeface="Arial"/>
                <a:cs typeface="Arial"/>
              </a:rPr>
              <a:t>family.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>
              <a:latin typeface="Arial"/>
              <a:cs typeface="Arial"/>
            </a:endParaRPr>
          </a:p>
          <a:p>
            <a:pPr marL="175895" marR="5080" indent="-163830">
              <a:lnSpc>
                <a:spcPts val="2280"/>
              </a:lnSpc>
              <a:buChar char="•"/>
              <a:tabLst>
                <a:tab pos="179705" algn="l"/>
              </a:tabLst>
            </a:pPr>
            <a:r>
              <a:rPr sz="2050" spc="-7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2050" spc="-55" dirty="0">
                <a:solidFill>
                  <a:srgbClr val="5D5D5D"/>
                </a:solidFill>
                <a:latin typeface="Arial"/>
                <a:cs typeface="Arial"/>
              </a:rPr>
              <a:t>preference </a:t>
            </a:r>
            <a:r>
              <a:rPr sz="2050" spc="-70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2050" spc="-45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2050" spc="-65" dirty="0">
                <a:solidFill>
                  <a:srgbClr val="5D5D5D"/>
                </a:solidFill>
                <a:latin typeface="Arial"/>
                <a:cs typeface="Arial"/>
              </a:rPr>
              <a:t>may </a:t>
            </a:r>
            <a:r>
              <a:rPr sz="2050" spc="-50" dirty="0">
                <a:solidFill>
                  <a:srgbClr val="5D5D5D"/>
                </a:solidFill>
                <a:latin typeface="Arial"/>
                <a:cs typeface="Arial"/>
              </a:rPr>
              <a:t>vary </a:t>
            </a:r>
            <a:r>
              <a:rPr sz="2050" spc="-65" dirty="0">
                <a:solidFill>
                  <a:srgbClr val="5D5D5D"/>
                </a:solidFill>
                <a:latin typeface="Arial"/>
                <a:cs typeface="Arial"/>
              </a:rPr>
              <a:t>from </a:t>
            </a:r>
            <a:r>
              <a:rPr sz="2050" spc="-55" dirty="0">
                <a:solidFill>
                  <a:srgbClr val="5D5D5D"/>
                </a:solidFill>
                <a:latin typeface="Arial"/>
                <a:cs typeface="Arial"/>
              </a:rPr>
              <a:t>person </a:t>
            </a:r>
            <a:r>
              <a:rPr sz="2050" spc="-4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2050" spc="-55" dirty="0">
                <a:solidFill>
                  <a:srgbClr val="5D5D5D"/>
                </a:solidFill>
                <a:latin typeface="Arial"/>
                <a:cs typeface="Arial"/>
              </a:rPr>
              <a:t>person, </a:t>
            </a:r>
            <a:r>
              <a:rPr sz="2050" spc="-45" dirty="0">
                <a:solidFill>
                  <a:srgbClr val="5D5D5D"/>
                </a:solidFill>
                <a:latin typeface="Arial"/>
                <a:cs typeface="Arial"/>
              </a:rPr>
              <a:t>they </a:t>
            </a:r>
            <a:r>
              <a:rPr sz="2050" spc="-55" dirty="0">
                <a:solidFill>
                  <a:srgbClr val="5D5D5D"/>
                </a:solidFill>
                <a:latin typeface="Arial"/>
                <a:cs typeface="Arial"/>
              </a:rPr>
              <a:t>can </a:t>
            </a:r>
            <a:r>
              <a:rPr sz="2050" spc="-45" dirty="0">
                <a:solidFill>
                  <a:srgbClr val="5D5D5D"/>
                </a:solidFill>
                <a:latin typeface="Arial"/>
                <a:cs typeface="Arial"/>
              </a:rPr>
              <a:t>select  </a:t>
            </a:r>
            <a:r>
              <a:rPr sz="2050" spc="5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2050" spc="-55" dirty="0">
                <a:solidFill>
                  <a:srgbClr val="5D5D5D"/>
                </a:solidFill>
                <a:latin typeface="Arial"/>
                <a:cs typeface="Arial"/>
              </a:rPr>
              <a:t>neighborhood </a:t>
            </a:r>
            <a:r>
              <a:rPr sz="2050" spc="-60" dirty="0">
                <a:solidFill>
                  <a:srgbClr val="5D5D5D"/>
                </a:solidFill>
                <a:latin typeface="Arial"/>
                <a:cs typeface="Arial"/>
              </a:rPr>
              <a:t>based on ones</a:t>
            </a:r>
            <a:r>
              <a:rPr sz="2050" spc="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2050" spc="-45" dirty="0">
                <a:solidFill>
                  <a:srgbClr val="5D5D5D"/>
                </a:solidFill>
                <a:latin typeface="Arial"/>
                <a:cs typeface="Arial"/>
              </a:rPr>
              <a:t>priorities.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921" y="642763"/>
            <a:ext cx="3342004" cy="694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350" spc="75" dirty="0">
                <a:solidFill>
                  <a:srgbClr val="2369D1"/>
                </a:solidFill>
              </a:rPr>
              <a:t>6.Conclusion</a:t>
            </a:r>
            <a:endParaRPr sz="43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80059" marR="5080" indent="-193675">
              <a:lnSpc>
                <a:spcPct val="97300"/>
              </a:lnSpc>
              <a:spcBef>
                <a:spcPts val="204"/>
              </a:spcBef>
              <a:buChar char="•"/>
              <a:tabLst>
                <a:tab pos="481330" algn="l"/>
                <a:tab pos="7710170" algn="l"/>
              </a:tabLst>
            </a:pPr>
            <a:r>
              <a:rPr dirty="0"/>
              <a:t>This </a:t>
            </a:r>
            <a:r>
              <a:rPr spc="-15" dirty="0"/>
              <a:t>project </a:t>
            </a:r>
            <a:r>
              <a:rPr dirty="0"/>
              <a:t>helps </a:t>
            </a:r>
            <a:r>
              <a:rPr spc="95" dirty="0"/>
              <a:t>a </a:t>
            </a:r>
            <a:r>
              <a:rPr dirty="0"/>
              <a:t>person </a:t>
            </a:r>
            <a:r>
              <a:rPr spc="-10" dirty="0"/>
              <a:t>get </a:t>
            </a:r>
            <a:r>
              <a:rPr spc="95" dirty="0"/>
              <a:t>a</a:t>
            </a:r>
            <a:r>
              <a:rPr spc="500" dirty="0"/>
              <a:t> </a:t>
            </a:r>
            <a:r>
              <a:rPr spc="-15" dirty="0"/>
              <a:t>better</a:t>
            </a:r>
            <a:r>
              <a:rPr spc="200" dirty="0"/>
              <a:t> </a:t>
            </a:r>
            <a:r>
              <a:rPr spc="-15" dirty="0"/>
              <a:t>understanding	</a:t>
            </a:r>
            <a:r>
              <a:rPr spc="-60" dirty="0"/>
              <a:t>of </a:t>
            </a:r>
            <a:r>
              <a:rPr spc="-15" dirty="0"/>
              <a:t>the  </a:t>
            </a:r>
            <a:r>
              <a:rPr dirty="0"/>
              <a:t>neighborhoods with respect </a:t>
            </a:r>
            <a:r>
              <a:rPr spc="-20" dirty="0"/>
              <a:t>to </a:t>
            </a:r>
            <a:r>
              <a:rPr spc="-10" dirty="0"/>
              <a:t>the </a:t>
            </a:r>
            <a:r>
              <a:rPr dirty="0"/>
              <a:t>most </a:t>
            </a:r>
            <a:r>
              <a:rPr spc="-10" dirty="0"/>
              <a:t>common </a:t>
            </a:r>
            <a:r>
              <a:rPr dirty="0"/>
              <a:t>venues </a:t>
            </a:r>
            <a:r>
              <a:rPr spc="-15" dirty="0"/>
              <a:t>in  </a:t>
            </a:r>
            <a:r>
              <a:rPr sz="2350" spc="-30" dirty="0"/>
              <a:t>that </a:t>
            </a:r>
            <a:r>
              <a:rPr sz="2350" spc="-35" dirty="0"/>
              <a:t>neighborhood. </a:t>
            </a:r>
            <a:r>
              <a:rPr sz="2350" spc="-25" dirty="0"/>
              <a:t>It </a:t>
            </a:r>
            <a:r>
              <a:rPr sz="2350" spc="-50" dirty="0"/>
              <a:t>is </a:t>
            </a:r>
            <a:r>
              <a:rPr sz="2350" spc="-35" dirty="0"/>
              <a:t>always </a:t>
            </a:r>
            <a:r>
              <a:rPr sz="2350" spc="-30" dirty="0"/>
              <a:t>helpful </a:t>
            </a:r>
            <a:r>
              <a:rPr sz="2350" spc="-35" dirty="0"/>
              <a:t>to make </a:t>
            </a:r>
            <a:r>
              <a:rPr sz="2350" spc="-45" dirty="0"/>
              <a:t>use </a:t>
            </a:r>
            <a:r>
              <a:rPr sz="2350" spc="-80" dirty="0"/>
              <a:t>of  </a:t>
            </a:r>
            <a:r>
              <a:rPr spc="-5" dirty="0"/>
              <a:t>technology </a:t>
            </a:r>
            <a:r>
              <a:rPr spc="-20" dirty="0"/>
              <a:t>to </a:t>
            </a:r>
            <a:r>
              <a:rPr dirty="0"/>
              <a:t>stay </a:t>
            </a:r>
            <a:r>
              <a:rPr spc="-15" dirty="0"/>
              <a:t>one </a:t>
            </a:r>
            <a:r>
              <a:rPr spc="-10" dirty="0"/>
              <a:t>step </a:t>
            </a:r>
            <a:r>
              <a:rPr dirty="0"/>
              <a:t>ahead </a:t>
            </a:r>
            <a:r>
              <a:rPr spc="-10" dirty="0"/>
              <a:t>i.e. </a:t>
            </a:r>
            <a:r>
              <a:rPr spc="-15" dirty="0"/>
              <a:t>finding </a:t>
            </a:r>
            <a:r>
              <a:rPr spc="-25" dirty="0"/>
              <a:t>out </a:t>
            </a:r>
            <a:r>
              <a:rPr spc="-10" dirty="0"/>
              <a:t>more  </a:t>
            </a:r>
            <a:r>
              <a:rPr dirty="0"/>
              <a:t>about places </a:t>
            </a:r>
            <a:r>
              <a:rPr spc="-15" dirty="0"/>
              <a:t>before </a:t>
            </a:r>
            <a:r>
              <a:rPr dirty="0"/>
              <a:t>moving </a:t>
            </a:r>
            <a:r>
              <a:rPr spc="-10" dirty="0"/>
              <a:t>into </a:t>
            </a:r>
            <a:r>
              <a:rPr spc="30" dirty="0"/>
              <a:t>a</a:t>
            </a:r>
            <a:r>
              <a:rPr spc="685" dirty="0"/>
              <a:t> </a:t>
            </a:r>
            <a:r>
              <a:rPr spc="-5" dirty="0"/>
              <a:t>neighborhood.</a:t>
            </a:r>
            <a:endParaRPr sz="2350"/>
          </a:p>
          <a:p>
            <a:pPr marL="274320">
              <a:lnSpc>
                <a:spcPct val="100000"/>
              </a:lnSpc>
              <a:buClr>
                <a:srgbClr val="5D5D5D"/>
              </a:buClr>
              <a:buFont typeface="Arial"/>
              <a:buChar char="•"/>
            </a:pPr>
            <a:endParaRPr sz="2350"/>
          </a:p>
          <a:p>
            <a:pPr marL="480059" marR="271145" indent="-193675">
              <a:lnSpc>
                <a:spcPct val="97300"/>
              </a:lnSpc>
              <a:buChar char="•"/>
              <a:tabLst>
                <a:tab pos="484505" algn="l"/>
              </a:tabLst>
            </a:pPr>
            <a:r>
              <a:rPr spc="-50" dirty="0"/>
              <a:t>We </a:t>
            </a:r>
            <a:r>
              <a:rPr spc="-15" dirty="0"/>
              <a:t>have </a:t>
            </a:r>
            <a:r>
              <a:rPr spc="-30" dirty="0"/>
              <a:t>just </a:t>
            </a:r>
            <a:r>
              <a:rPr spc="-15" dirty="0"/>
              <a:t>taken </a:t>
            </a:r>
            <a:r>
              <a:rPr dirty="0"/>
              <a:t>safety as </a:t>
            </a:r>
            <a:r>
              <a:rPr spc="30" dirty="0"/>
              <a:t>a </a:t>
            </a:r>
            <a:r>
              <a:rPr spc="-15" dirty="0"/>
              <a:t>primary </a:t>
            </a:r>
            <a:r>
              <a:rPr spc="-10" dirty="0"/>
              <a:t>concern </a:t>
            </a:r>
            <a:r>
              <a:rPr spc="-20" dirty="0"/>
              <a:t>to </a:t>
            </a:r>
            <a:r>
              <a:rPr spc="-10" dirty="0"/>
              <a:t>shortlist  the safest </a:t>
            </a:r>
            <a:r>
              <a:rPr dirty="0"/>
              <a:t>borough </a:t>
            </a:r>
            <a:r>
              <a:rPr spc="-60" dirty="0"/>
              <a:t>of </a:t>
            </a:r>
            <a:r>
              <a:rPr spc="-15" dirty="0"/>
              <a:t>London. </a:t>
            </a:r>
            <a:r>
              <a:rPr dirty="0"/>
              <a:t>The </a:t>
            </a:r>
            <a:r>
              <a:rPr spc="-15" dirty="0"/>
              <a:t>future </a:t>
            </a:r>
            <a:r>
              <a:rPr spc="-60" dirty="0"/>
              <a:t>of </a:t>
            </a:r>
            <a:r>
              <a:rPr spc="5" dirty="0"/>
              <a:t>this </a:t>
            </a:r>
            <a:r>
              <a:rPr spc="-15" dirty="0"/>
              <a:t>project  </a:t>
            </a:r>
            <a:r>
              <a:rPr sz="2350" spc="-30" dirty="0"/>
              <a:t>includes </a:t>
            </a:r>
            <a:r>
              <a:rPr sz="2350" spc="-40" dirty="0"/>
              <a:t>taking </a:t>
            </a:r>
            <a:r>
              <a:rPr sz="2350" spc="-55" dirty="0"/>
              <a:t>other </a:t>
            </a:r>
            <a:r>
              <a:rPr sz="2350" spc="-30" dirty="0"/>
              <a:t>factors such </a:t>
            </a:r>
            <a:r>
              <a:rPr sz="2350" spc="-60" dirty="0"/>
              <a:t>as </a:t>
            </a:r>
            <a:r>
              <a:rPr sz="2350" spc="-15" dirty="0"/>
              <a:t>cost </a:t>
            </a:r>
            <a:r>
              <a:rPr sz="2350" spc="-75" dirty="0"/>
              <a:t>of </a:t>
            </a:r>
            <a:r>
              <a:rPr sz="2350" spc="-20" dirty="0"/>
              <a:t>living </a:t>
            </a:r>
            <a:r>
              <a:rPr sz="2350" spc="-25" dirty="0"/>
              <a:t>in </a:t>
            </a:r>
            <a:r>
              <a:rPr sz="2350" spc="-30" dirty="0"/>
              <a:t>the  </a:t>
            </a:r>
            <a:r>
              <a:rPr spc="-10" dirty="0"/>
              <a:t>areas </a:t>
            </a:r>
            <a:r>
              <a:rPr spc="-15" dirty="0"/>
              <a:t>into </a:t>
            </a:r>
            <a:r>
              <a:rPr spc="-5" dirty="0"/>
              <a:t>consideration </a:t>
            </a:r>
            <a:r>
              <a:rPr spc="-15" dirty="0"/>
              <a:t>to </a:t>
            </a:r>
            <a:r>
              <a:rPr spc="-5" dirty="0"/>
              <a:t>shortlist the </a:t>
            </a:r>
            <a:r>
              <a:rPr spc="-10" dirty="0"/>
              <a:t>borough, </a:t>
            </a:r>
            <a:r>
              <a:rPr spc="-5" dirty="0"/>
              <a:t>such </a:t>
            </a:r>
            <a:r>
              <a:rPr spc="-10" dirty="0"/>
              <a:t>as  filtering areas based </a:t>
            </a:r>
            <a:r>
              <a:rPr spc="-45" dirty="0"/>
              <a:t>on </a:t>
            </a:r>
            <a:r>
              <a:rPr spc="100" dirty="0"/>
              <a:t>a </a:t>
            </a:r>
            <a:r>
              <a:rPr spc="-10" dirty="0"/>
              <a:t>predefined</a:t>
            </a:r>
            <a:r>
              <a:rPr spc="120" dirty="0"/>
              <a:t> </a:t>
            </a:r>
            <a:r>
              <a:rPr spc="-10" dirty="0"/>
              <a:t>budget.</a:t>
            </a:r>
            <a:endParaRPr sz="2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7482" y="1143598"/>
            <a:ext cx="297942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55" dirty="0">
                <a:solidFill>
                  <a:srgbClr val="1F69E1"/>
                </a:solidFill>
              </a:rPr>
              <a:t>1.</a:t>
            </a:r>
            <a:r>
              <a:rPr sz="3550" spc="-315" dirty="0">
                <a:solidFill>
                  <a:srgbClr val="1F69E1"/>
                </a:solidFill>
              </a:rPr>
              <a:t> </a:t>
            </a:r>
            <a:r>
              <a:rPr sz="3550" spc="70" dirty="0">
                <a:solidFill>
                  <a:srgbClr val="136BE4"/>
                </a:solidFill>
              </a:rPr>
              <a:t>Introduction</a:t>
            </a:r>
            <a:endParaRPr sz="3550"/>
          </a:p>
        </p:txBody>
      </p:sp>
      <p:sp>
        <p:nvSpPr>
          <p:cNvPr id="8" name="object 8"/>
          <p:cNvSpPr txBox="1"/>
          <p:nvPr/>
        </p:nvSpPr>
        <p:spPr>
          <a:xfrm>
            <a:off x="1175682" y="1967179"/>
            <a:ext cx="8406130" cy="348297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4625" marR="5080" indent="-162560">
              <a:lnSpc>
                <a:spcPts val="2260"/>
              </a:lnSpc>
              <a:spcBef>
                <a:spcPts val="345"/>
              </a:spcBef>
              <a:buClr>
                <a:srgbClr val="525252"/>
              </a:buClr>
              <a:buChar char="•"/>
              <a:tabLst>
                <a:tab pos="173355" algn="l"/>
              </a:tabLst>
            </a:pPr>
            <a:r>
              <a:rPr sz="2050" spc="15" dirty="0">
                <a:solidFill>
                  <a:srgbClr val="4B4B4B"/>
                </a:solidFill>
                <a:latin typeface="Arial"/>
                <a:cs typeface="Arial"/>
              </a:rPr>
              <a:t>Background: </a:t>
            </a:r>
            <a:r>
              <a:rPr sz="2050" spc="-65" dirty="0">
                <a:solidFill>
                  <a:srgbClr val="4D4D4D"/>
                </a:solidFill>
                <a:latin typeface="Arial"/>
                <a:cs typeface="Arial"/>
              </a:rPr>
              <a:t>Safety </a:t>
            </a:r>
            <a:r>
              <a:rPr sz="2050" spc="-25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2050" dirty="0">
                <a:solidFill>
                  <a:srgbClr val="565656"/>
                </a:solidFill>
                <a:latin typeface="Arial"/>
                <a:cs typeface="Arial"/>
              </a:rPr>
              <a:t>a </a:t>
            </a:r>
            <a:r>
              <a:rPr sz="2050" spc="-50" dirty="0">
                <a:solidFill>
                  <a:srgbClr val="4D4D4D"/>
                </a:solidFill>
                <a:latin typeface="Arial"/>
                <a:cs typeface="Arial"/>
              </a:rPr>
              <a:t>top </a:t>
            </a:r>
            <a:r>
              <a:rPr sz="2050" spc="-65" dirty="0">
                <a:solidFill>
                  <a:srgbClr val="494949"/>
                </a:solidFill>
                <a:latin typeface="Arial"/>
                <a:cs typeface="Arial"/>
              </a:rPr>
              <a:t>concern </a:t>
            </a:r>
            <a:r>
              <a:rPr sz="2050" spc="-75" dirty="0">
                <a:solidFill>
                  <a:srgbClr val="525252"/>
                </a:solidFill>
                <a:latin typeface="Arial"/>
                <a:cs typeface="Arial"/>
              </a:rPr>
              <a:t>when </a:t>
            </a:r>
            <a:r>
              <a:rPr sz="2050" spc="-65" dirty="0">
                <a:solidFill>
                  <a:srgbClr val="464646"/>
                </a:solidFill>
                <a:latin typeface="Arial"/>
                <a:cs typeface="Arial"/>
              </a:rPr>
              <a:t>moving </a:t>
            </a:r>
            <a:r>
              <a:rPr sz="2050" spc="-70" dirty="0">
                <a:solidFill>
                  <a:srgbClr val="444444"/>
                </a:solidFill>
                <a:latin typeface="Arial"/>
                <a:cs typeface="Arial"/>
              </a:rPr>
              <a:t>to </a:t>
            </a:r>
            <a:r>
              <a:rPr sz="2050" spc="55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2050" spc="-80" dirty="0">
                <a:solidFill>
                  <a:srgbClr val="525252"/>
                </a:solidFill>
                <a:latin typeface="Arial"/>
                <a:cs typeface="Arial"/>
              </a:rPr>
              <a:t>new </a:t>
            </a:r>
            <a:r>
              <a:rPr sz="2050" spc="-70" dirty="0">
                <a:solidFill>
                  <a:srgbClr val="4F4F4F"/>
                </a:solidFill>
                <a:latin typeface="Arial"/>
                <a:cs typeface="Arial"/>
              </a:rPr>
              <a:t>area. </a:t>
            </a:r>
            <a:r>
              <a:rPr sz="2050" spc="-55" dirty="0">
                <a:solidFill>
                  <a:srgbClr val="4D4D4D"/>
                </a:solidFill>
                <a:latin typeface="Arial"/>
                <a:cs typeface="Arial"/>
              </a:rPr>
              <a:t>If </a:t>
            </a:r>
            <a:r>
              <a:rPr sz="2050" spc="-65" dirty="0">
                <a:solidFill>
                  <a:srgbClr val="414141"/>
                </a:solidFill>
                <a:latin typeface="Arial"/>
                <a:cs typeface="Arial"/>
              </a:rPr>
              <a:t>you  </a:t>
            </a:r>
            <a:r>
              <a:rPr sz="2050" spc="-65" dirty="0">
                <a:solidFill>
                  <a:srgbClr val="4D4D4D"/>
                </a:solidFill>
                <a:latin typeface="Arial"/>
                <a:cs typeface="Arial"/>
              </a:rPr>
              <a:t>don’t </a:t>
            </a:r>
            <a:r>
              <a:rPr sz="2050" spc="-45" dirty="0">
                <a:solidFill>
                  <a:srgbClr val="494949"/>
                </a:solidFill>
                <a:latin typeface="Arial"/>
                <a:cs typeface="Arial"/>
              </a:rPr>
              <a:t>feel </a:t>
            </a:r>
            <a:r>
              <a:rPr sz="2050" spc="-50" dirty="0">
                <a:solidFill>
                  <a:srgbClr val="4F4F4F"/>
                </a:solidFill>
                <a:latin typeface="Arial"/>
                <a:cs typeface="Arial"/>
              </a:rPr>
              <a:t>safe </a:t>
            </a:r>
            <a:r>
              <a:rPr sz="2050" spc="-25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sz="2050" spc="-70" dirty="0">
                <a:solidFill>
                  <a:srgbClr val="464646"/>
                </a:solidFill>
                <a:latin typeface="Arial"/>
                <a:cs typeface="Arial"/>
              </a:rPr>
              <a:t>your </a:t>
            </a:r>
            <a:r>
              <a:rPr sz="2050" spc="-80" dirty="0">
                <a:solidFill>
                  <a:srgbClr val="4B4B4B"/>
                </a:solidFill>
                <a:latin typeface="Arial"/>
                <a:cs typeface="Arial"/>
              </a:rPr>
              <a:t>own </a:t>
            </a:r>
            <a:r>
              <a:rPr sz="2050" spc="-75" dirty="0">
                <a:solidFill>
                  <a:srgbClr val="525252"/>
                </a:solidFill>
                <a:latin typeface="Arial"/>
                <a:cs typeface="Arial"/>
              </a:rPr>
              <a:t>home, </a:t>
            </a:r>
            <a:r>
              <a:rPr sz="2050" spc="-45" dirty="0">
                <a:solidFill>
                  <a:srgbClr val="464646"/>
                </a:solidFill>
                <a:latin typeface="Arial"/>
                <a:cs typeface="Arial"/>
              </a:rPr>
              <a:t>you're </a:t>
            </a:r>
            <a:r>
              <a:rPr sz="2050" spc="-50" dirty="0">
                <a:solidFill>
                  <a:srgbClr val="494949"/>
                </a:solidFill>
                <a:latin typeface="Arial"/>
                <a:cs typeface="Arial"/>
              </a:rPr>
              <a:t>not </a:t>
            </a:r>
            <a:r>
              <a:rPr sz="2050" spc="-65" dirty="0">
                <a:solidFill>
                  <a:srgbClr val="545454"/>
                </a:solidFill>
                <a:latin typeface="Arial"/>
                <a:cs typeface="Arial"/>
              </a:rPr>
              <a:t>going </a:t>
            </a:r>
            <a:r>
              <a:rPr sz="2050" spc="-45" dirty="0">
                <a:solidFill>
                  <a:srgbClr val="4D4D4D"/>
                </a:solidFill>
                <a:latin typeface="Arial"/>
                <a:cs typeface="Arial"/>
              </a:rPr>
              <a:t>to </a:t>
            </a:r>
            <a:r>
              <a:rPr sz="2050" spc="-60" dirty="0">
                <a:solidFill>
                  <a:srgbClr val="4F4F4F"/>
                </a:solidFill>
                <a:latin typeface="Arial"/>
                <a:cs typeface="Arial"/>
              </a:rPr>
              <a:t>be </a:t>
            </a:r>
            <a:r>
              <a:rPr sz="2050" spc="-80" dirty="0">
                <a:solidFill>
                  <a:srgbClr val="4B4B4B"/>
                </a:solidFill>
                <a:latin typeface="Arial"/>
                <a:cs typeface="Arial"/>
              </a:rPr>
              <a:t>able </a:t>
            </a:r>
            <a:r>
              <a:rPr sz="2050" spc="-45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2050" spc="-65" dirty="0">
                <a:solidFill>
                  <a:srgbClr val="4B4B4B"/>
                </a:solidFill>
                <a:latin typeface="Arial"/>
                <a:cs typeface="Arial"/>
              </a:rPr>
              <a:t>enjoy </a:t>
            </a:r>
            <a:r>
              <a:rPr sz="2050" spc="-60" dirty="0">
                <a:solidFill>
                  <a:srgbClr val="4B4B4B"/>
                </a:solidFill>
                <a:latin typeface="Arial"/>
                <a:cs typeface="Arial"/>
              </a:rPr>
              <a:t>living  there.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1900">
              <a:latin typeface="Arial"/>
              <a:cs typeface="Arial"/>
            </a:endParaRPr>
          </a:p>
          <a:p>
            <a:pPr marL="163830" marR="189230" indent="-151765">
              <a:lnSpc>
                <a:spcPct val="91400"/>
              </a:lnSpc>
              <a:spcBef>
                <a:spcPts val="5"/>
              </a:spcBef>
              <a:buClr>
                <a:srgbClr val="545454"/>
              </a:buClr>
              <a:buChar char="•"/>
              <a:tabLst>
                <a:tab pos="172085" algn="l"/>
              </a:tabLst>
            </a:pPr>
            <a:r>
              <a:rPr sz="2050" spc="-5" dirty="0">
                <a:solidFill>
                  <a:srgbClr val="494949"/>
                </a:solidFill>
                <a:latin typeface="Arial"/>
                <a:cs typeface="Arial"/>
              </a:rPr>
              <a:t>Problem: </a:t>
            </a:r>
            <a:r>
              <a:rPr sz="2050" spc="-65" dirty="0">
                <a:solidFill>
                  <a:srgbClr val="4B4B4B"/>
                </a:solidFill>
                <a:latin typeface="Arial"/>
                <a:cs typeface="Arial"/>
              </a:rPr>
              <a:t>This </a:t>
            </a:r>
            <a:r>
              <a:rPr sz="2050" spc="-60" dirty="0">
                <a:solidFill>
                  <a:srgbClr val="424242"/>
                </a:solidFill>
                <a:latin typeface="Arial"/>
                <a:cs typeface="Arial"/>
              </a:rPr>
              <a:t>project </a:t>
            </a:r>
            <a:r>
              <a:rPr sz="2050" spc="-70" dirty="0">
                <a:solidFill>
                  <a:srgbClr val="4F4F4F"/>
                </a:solidFill>
                <a:latin typeface="Arial"/>
                <a:cs typeface="Arial"/>
              </a:rPr>
              <a:t>aims </a:t>
            </a:r>
            <a:r>
              <a:rPr sz="2050" spc="-70" dirty="0">
                <a:solidFill>
                  <a:srgbClr val="565656"/>
                </a:solidFill>
                <a:latin typeface="Arial"/>
                <a:cs typeface="Arial"/>
              </a:rPr>
              <a:t>to </a:t>
            </a:r>
            <a:r>
              <a:rPr sz="2050" spc="-55" dirty="0">
                <a:solidFill>
                  <a:srgbClr val="424242"/>
                </a:solidFill>
                <a:latin typeface="Arial"/>
                <a:cs typeface="Arial"/>
              </a:rPr>
              <a:t>select </a:t>
            </a:r>
            <a:r>
              <a:rPr sz="2050" spc="-50" dirty="0">
                <a:solidFill>
                  <a:srgbClr val="343434"/>
                </a:solidFill>
                <a:latin typeface="Arial"/>
                <a:cs typeface="Arial"/>
              </a:rPr>
              <a:t>the </a:t>
            </a:r>
            <a:r>
              <a:rPr sz="2050" spc="-55" dirty="0">
                <a:solidFill>
                  <a:srgbClr val="4F4F4F"/>
                </a:solidFill>
                <a:latin typeface="Arial"/>
                <a:cs typeface="Arial"/>
              </a:rPr>
              <a:t>safest </a:t>
            </a:r>
            <a:r>
              <a:rPr sz="2050" spc="-70" dirty="0">
                <a:solidFill>
                  <a:srgbClr val="4B4B4B"/>
                </a:solidFill>
                <a:latin typeface="Arial"/>
                <a:cs typeface="Arial"/>
              </a:rPr>
              <a:t>borough </a:t>
            </a:r>
            <a:r>
              <a:rPr sz="2050" spc="-25" dirty="0">
                <a:solidFill>
                  <a:srgbClr val="494949"/>
                </a:solidFill>
                <a:latin typeface="Arial"/>
                <a:cs typeface="Arial"/>
              </a:rPr>
              <a:t>in </a:t>
            </a:r>
            <a:r>
              <a:rPr sz="2050" spc="-75" dirty="0">
                <a:solidFill>
                  <a:srgbClr val="464646"/>
                </a:solidFill>
                <a:latin typeface="Arial"/>
                <a:cs typeface="Arial"/>
              </a:rPr>
              <a:t>London </a:t>
            </a:r>
            <a:r>
              <a:rPr sz="2050" spc="-70" dirty="0">
                <a:solidFill>
                  <a:srgbClr val="4D4D4D"/>
                </a:solidFill>
                <a:latin typeface="Arial"/>
                <a:cs typeface="Arial"/>
              </a:rPr>
              <a:t>based  </a:t>
            </a:r>
            <a:r>
              <a:rPr sz="2050" spc="-60" dirty="0">
                <a:solidFill>
                  <a:srgbClr val="565656"/>
                </a:solidFill>
                <a:latin typeface="Arial"/>
                <a:cs typeface="Arial"/>
              </a:rPr>
              <a:t>on </a:t>
            </a:r>
            <a:r>
              <a:rPr sz="2050" spc="-50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2050" spc="-50" dirty="0">
                <a:solidFill>
                  <a:srgbClr val="444444"/>
                </a:solidFill>
                <a:latin typeface="Arial"/>
                <a:cs typeface="Arial"/>
              </a:rPr>
              <a:t>total </a:t>
            </a:r>
            <a:r>
              <a:rPr sz="2050" spc="-55" dirty="0">
                <a:solidFill>
                  <a:srgbClr val="424242"/>
                </a:solidFill>
                <a:latin typeface="Arial"/>
                <a:cs typeface="Arial"/>
              </a:rPr>
              <a:t>crimes, </a:t>
            </a:r>
            <a:r>
              <a:rPr sz="2050" spc="-70" dirty="0">
                <a:solidFill>
                  <a:srgbClr val="4D4D4D"/>
                </a:solidFill>
                <a:latin typeface="Arial"/>
                <a:cs typeface="Arial"/>
              </a:rPr>
              <a:t>explore </a:t>
            </a:r>
            <a:r>
              <a:rPr sz="2050" spc="-5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2050" spc="-70" dirty="0">
                <a:solidFill>
                  <a:srgbClr val="494949"/>
                </a:solidFill>
                <a:latin typeface="Arial"/>
                <a:cs typeface="Arial"/>
              </a:rPr>
              <a:t>neighborhoods </a:t>
            </a:r>
            <a:r>
              <a:rPr sz="2050" spc="-70" dirty="0">
                <a:solidFill>
                  <a:srgbClr val="4B4B4B"/>
                </a:solidFill>
                <a:latin typeface="Arial"/>
                <a:cs typeface="Arial"/>
              </a:rPr>
              <a:t>of </a:t>
            </a:r>
            <a:r>
              <a:rPr sz="2050" spc="-65" dirty="0">
                <a:solidFill>
                  <a:srgbClr val="4B4B4B"/>
                </a:solidFill>
                <a:latin typeface="Arial"/>
                <a:cs typeface="Arial"/>
              </a:rPr>
              <a:t>that </a:t>
            </a:r>
            <a:r>
              <a:rPr sz="2050" spc="-70" dirty="0">
                <a:solidFill>
                  <a:srgbClr val="484848"/>
                </a:solidFill>
                <a:latin typeface="Arial"/>
                <a:cs typeface="Arial"/>
              </a:rPr>
              <a:t>borough </a:t>
            </a:r>
            <a:r>
              <a:rPr sz="2050" spc="-45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2050" spc="-45" dirty="0">
                <a:solidFill>
                  <a:srgbClr val="4B4B4B"/>
                </a:solidFill>
                <a:latin typeface="Arial"/>
                <a:cs typeface="Arial"/>
              </a:rPr>
              <a:t>find </a:t>
            </a:r>
            <a:r>
              <a:rPr sz="2050" spc="-55" dirty="0">
                <a:solidFill>
                  <a:srgbClr val="494949"/>
                </a:solidFill>
                <a:latin typeface="Arial"/>
                <a:cs typeface="Arial"/>
              </a:rPr>
              <a:t>the  </a:t>
            </a:r>
            <a:r>
              <a:rPr sz="2050" spc="-5" dirty="0">
                <a:solidFill>
                  <a:srgbClr val="464646"/>
                </a:solidFill>
                <a:latin typeface="Arial"/>
                <a:cs typeface="Arial"/>
              </a:rPr>
              <a:t>10 </a:t>
            </a:r>
            <a:r>
              <a:rPr sz="2050" spc="-65" dirty="0">
                <a:solidFill>
                  <a:srgbClr val="494949"/>
                </a:solidFill>
                <a:latin typeface="Arial"/>
                <a:cs typeface="Arial"/>
              </a:rPr>
              <a:t>most </a:t>
            </a:r>
            <a:r>
              <a:rPr sz="2050" spc="-80" dirty="0">
                <a:solidFill>
                  <a:srgbClr val="4B4B4B"/>
                </a:solidFill>
                <a:latin typeface="Arial"/>
                <a:cs typeface="Arial"/>
              </a:rPr>
              <a:t>common </a:t>
            </a:r>
            <a:r>
              <a:rPr sz="2050" spc="-80" dirty="0">
                <a:solidFill>
                  <a:srgbClr val="494949"/>
                </a:solidFill>
                <a:latin typeface="Arial"/>
                <a:cs typeface="Arial"/>
              </a:rPr>
              <a:t>venues </a:t>
            </a:r>
            <a:r>
              <a:rPr sz="2050" spc="-5" dirty="0">
                <a:solidFill>
                  <a:srgbClr val="484848"/>
                </a:solidFill>
                <a:latin typeface="Arial"/>
                <a:cs typeface="Arial"/>
              </a:rPr>
              <a:t>in </a:t>
            </a:r>
            <a:r>
              <a:rPr sz="2050" spc="-70" dirty="0">
                <a:solidFill>
                  <a:srgbClr val="424242"/>
                </a:solidFill>
                <a:latin typeface="Arial"/>
                <a:cs typeface="Arial"/>
              </a:rPr>
              <a:t>each </a:t>
            </a:r>
            <a:r>
              <a:rPr sz="2050" spc="-70" dirty="0">
                <a:solidFill>
                  <a:srgbClr val="464646"/>
                </a:solidFill>
                <a:latin typeface="Arial"/>
                <a:cs typeface="Arial"/>
              </a:rPr>
              <a:t>neighborhood </a:t>
            </a:r>
            <a:r>
              <a:rPr sz="2050" spc="-85" dirty="0">
                <a:solidFill>
                  <a:srgbClr val="3B3B3B"/>
                </a:solidFill>
                <a:latin typeface="Arial"/>
                <a:cs typeface="Arial"/>
              </a:rPr>
              <a:t>and </a:t>
            </a:r>
            <a:r>
              <a:rPr sz="2050" spc="-50" dirty="0">
                <a:solidFill>
                  <a:srgbClr val="3F3F3F"/>
                </a:solidFill>
                <a:latin typeface="Arial"/>
                <a:cs typeface="Arial"/>
              </a:rPr>
              <a:t>finally </a:t>
            </a:r>
            <a:r>
              <a:rPr sz="2050" spc="-60" dirty="0">
                <a:solidFill>
                  <a:srgbClr val="464646"/>
                </a:solidFill>
                <a:latin typeface="Arial"/>
                <a:cs typeface="Arial"/>
              </a:rPr>
              <a:t>cluster </a:t>
            </a:r>
            <a:r>
              <a:rPr sz="2050" spc="-55" dirty="0">
                <a:solidFill>
                  <a:srgbClr val="444444"/>
                </a:solidFill>
                <a:latin typeface="Arial"/>
                <a:cs typeface="Arial"/>
              </a:rPr>
              <a:t>the  </a:t>
            </a:r>
            <a:r>
              <a:rPr sz="2050" spc="-70" dirty="0">
                <a:solidFill>
                  <a:srgbClr val="4F4F4F"/>
                </a:solidFill>
                <a:latin typeface="Arial"/>
                <a:cs typeface="Arial"/>
              </a:rPr>
              <a:t>neighborhoods </a:t>
            </a:r>
            <a:r>
              <a:rPr sz="2050" spc="-65" dirty="0">
                <a:solidFill>
                  <a:srgbClr val="494949"/>
                </a:solidFill>
                <a:latin typeface="Arial"/>
                <a:cs typeface="Arial"/>
              </a:rPr>
              <a:t>using </a:t>
            </a:r>
            <a:r>
              <a:rPr sz="2050" spc="-70" dirty="0">
                <a:solidFill>
                  <a:srgbClr val="494949"/>
                </a:solidFill>
                <a:latin typeface="Arial"/>
                <a:cs typeface="Arial"/>
              </a:rPr>
              <a:t>k-mean</a:t>
            </a:r>
            <a:r>
              <a:rPr sz="2050" spc="-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2050" spc="-50" dirty="0">
                <a:solidFill>
                  <a:srgbClr val="414141"/>
                </a:solidFill>
                <a:latin typeface="Arial"/>
                <a:cs typeface="Arial"/>
              </a:rPr>
              <a:t>clustering.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1950">
              <a:latin typeface="Arial"/>
              <a:cs typeface="Arial"/>
            </a:endParaRPr>
          </a:p>
          <a:p>
            <a:pPr marL="174625" marR="962025" indent="-162560" algn="just">
              <a:lnSpc>
                <a:spcPts val="2260"/>
              </a:lnSpc>
              <a:buClr>
                <a:srgbClr val="545454"/>
              </a:buClr>
              <a:buChar char="•"/>
              <a:tabLst>
                <a:tab pos="168275" algn="l"/>
              </a:tabLst>
            </a:pPr>
            <a:r>
              <a:rPr sz="2000" spc="35" dirty="0">
                <a:solidFill>
                  <a:srgbClr val="494949"/>
                </a:solidFill>
                <a:latin typeface="Arial"/>
                <a:cs typeface="Arial"/>
              </a:rPr>
              <a:t>Interest: </a:t>
            </a:r>
            <a:r>
              <a:rPr sz="2000" spc="-40" dirty="0">
                <a:solidFill>
                  <a:srgbClr val="424242"/>
                </a:solidFill>
                <a:latin typeface="Arial"/>
                <a:cs typeface="Arial"/>
              </a:rPr>
              <a:t>Expats </a:t>
            </a:r>
            <a:r>
              <a:rPr sz="2000" spc="-55" dirty="0">
                <a:solidFill>
                  <a:srgbClr val="464646"/>
                </a:solidFill>
                <a:latin typeface="Arial"/>
                <a:cs typeface="Arial"/>
              </a:rPr>
              <a:t>who </a:t>
            </a:r>
            <a:r>
              <a:rPr sz="2000" spc="-35" dirty="0">
                <a:solidFill>
                  <a:srgbClr val="4D4D4D"/>
                </a:solidFill>
                <a:latin typeface="Arial"/>
                <a:cs typeface="Arial"/>
              </a:rPr>
              <a:t>are </a:t>
            </a:r>
            <a:r>
              <a:rPr sz="2000" spc="-30" dirty="0">
                <a:solidFill>
                  <a:srgbClr val="464646"/>
                </a:solidFill>
                <a:latin typeface="Arial"/>
                <a:cs typeface="Arial"/>
              </a:rPr>
              <a:t>considering </a:t>
            </a:r>
            <a:r>
              <a:rPr sz="2000" spc="-20" dirty="0">
                <a:solidFill>
                  <a:srgbClr val="4D4D4D"/>
                </a:solidFill>
                <a:latin typeface="Arial"/>
                <a:cs typeface="Arial"/>
              </a:rPr>
              <a:t>to </a:t>
            </a:r>
            <a:r>
              <a:rPr sz="2000" spc="-30" dirty="0">
                <a:solidFill>
                  <a:srgbClr val="484848"/>
                </a:solidFill>
                <a:latin typeface="Arial"/>
                <a:cs typeface="Arial"/>
              </a:rPr>
              <a:t>relocate </a:t>
            </a:r>
            <a:r>
              <a:rPr sz="2000" spc="-55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2000" spc="-40" dirty="0">
                <a:solidFill>
                  <a:srgbClr val="4D4D4D"/>
                </a:solidFill>
                <a:latin typeface="Arial"/>
                <a:cs typeface="Arial"/>
              </a:rPr>
              <a:t>London </a:t>
            </a:r>
            <a:r>
              <a:rPr sz="2000" spc="-30" dirty="0">
                <a:solidFill>
                  <a:srgbClr val="525252"/>
                </a:solidFill>
                <a:latin typeface="Arial"/>
                <a:cs typeface="Arial"/>
              </a:rPr>
              <a:t>will </a:t>
            </a:r>
            <a:r>
              <a:rPr sz="2000" spc="-30" dirty="0">
                <a:solidFill>
                  <a:srgbClr val="565656"/>
                </a:solidFill>
                <a:latin typeface="Arial"/>
                <a:cs typeface="Arial"/>
              </a:rPr>
              <a:t>be  </a:t>
            </a:r>
            <a:r>
              <a:rPr sz="2000" spc="-35" dirty="0">
                <a:solidFill>
                  <a:srgbClr val="484848"/>
                </a:solidFill>
                <a:latin typeface="Arial"/>
                <a:cs typeface="Arial"/>
              </a:rPr>
              <a:t>interested </a:t>
            </a:r>
            <a:r>
              <a:rPr sz="2000" spc="-55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2000" spc="-40" dirty="0">
                <a:solidFill>
                  <a:srgbClr val="464646"/>
                </a:solidFill>
                <a:latin typeface="Arial"/>
                <a:cs typeface="Arial"/>
              </a:rPr>
              <a:t>identify </a:t>
            </a:r>
            <a:r>
              <a:rPr sz="2000" spc="-45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2000" spc="-40" dirty="0">
                <a:solidFill>
                  <a:srgbClr val="4B4B4B"/>
                </a:solidFill>
                <a:latin typeface="Arial"/>
                <a:cs typeface="Arial"/>
              </a:rPr>
              <a:t>safest </a:t>
            </a:r>
            <a:r>
              <a:rPr sz="2000" spc="-40" dirty="0">
                <a:solidFill>
                  <a:srgbClr val="4F4F4F"/>
                </a:solidFill>
                <a:latin typeface="Arial"/>
                <a:cs typeface="Arial"/>
              </a:rPr>
              <a:t>borough </a:t>
            </a:r>
            <a:r>
              <a:rPr sz="2000" spc="-15" dirty="0">
                <a:solidFill>
                  <a:srgbClr val="545454"/>
                </a:solidFill>
                <a:latin typeface="Arial"/>
                <a:cs typeface="Arial"/>
              </a:rPr>
              <a:t>in </a:t>
            </a:r>
            <a:r>
              <a:rPr sz="2000" spc="-50" dirty="0">
                <a:solidFill>
                  <a:srgbClr val="4B4B4B"/>
                </a:solidFill>
                <a:latin typeface="Arial"/>
                <a:cs typeface="Arial"/>
              </a:rPr>
              <a:t>London </a:t>
            </a:r>
            <a:r>
              <a:rPr sz="2000" spc="-3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2000" spc="-45" dirty="0">
                <a:solidFill>
                  <a:srgbClr val="383838"/>
                </a:solidFill>
                <a:latin typeface="Arial"/>
                <a:cs typeface="Arial"/>
              </a:rPr>
              <a:t>explore </a:t>
            </a:r>
            <a:r>
              <a:rPr sz="2000" spc="-15" dirty="0">
                <a:solidFill>
                  <a:srgbClr val="464646"/>
                </a:solidFill>
                <a:latin typeface="Arial"/>
                <a:cs typeface="Arial"/>
              </a:rPr>
              <a:t>its  </a:t>
            </a:r>
            <a:r>
              <a:rPr sz="2000" spc="-50" dirty="0">
                <a:solidFill>
                  <a:srgbClr val="4D4D4D"/>
                </a:solidFill>
                <a:latin typeface="Arial"/>
                <a:cs typeface="Arial"/>
              </a:rPr>
              <a:t>neighborhoods </a:t>
            </a:r>
            <a:r>
              <a:rPr sz="2000" spc="-50" dirty="0">
                <a:solidFill>
                  <a:srgbClr val="4B4B4B"/>
                </a:solidFill>
                <a:latin typeface="Arial"/>
                <a:cs typeface="Arial"/>
              </a:rPr>
              <a:t>and </a:t>
            </a:r>
            <a:r>
              <a:rPr sz="2000" spc="-55" dirty="0">
                <a:solidFill>
                  <a:srgbClr val="424242"/>
                </a:solidFill>
                <a:latin typeface="Arial"/>
                <a:cs typeface="Arial"/>
              </a:rPr>
              <a:t>common </a:t>
            </a:r>
            <a:r>
              <a:rPr sz="2000" spc="-35" dirty="0">
                <a:solidFill>
                  <a:srgbClr val="494949"/>
                </a:solidFill>
                <a:latin typeface="Arial"/>
                <a:cs typeface="Arial"/>
              </a:rPr>
              <a:t>venues </a:t>
            </a:r>
            <a:r>
              <a:rPr sz="2000" spc="-40" dirty="0">
                <a:solidFill>
                  <a:srgbClr val="505050"/>
                </a:solidFill>
                <a:latin typeface="Arial"/>
                <a:cs typeface="Arial"/>
              </a:rPr>
              <a:t>around </a:t>
            </a:r>
            <a:r>
              <a:rPr sz="2000" spc="-40" dirty="0">
                <a:solidFill>
                  <a:srgbClr val="484848"/>
                </a:solidFill>
                <a:latin typeface="Arial"/>
                <a:cs typeface="Arial"/>
              </a:rPr>
              <a:t>each</a:t>
            </a:r>
            <a:r>
              <a:rPr sz="2000" spc="-135" dirty="0">
                <a:solidFill>
                  <a:srgbClr val="4848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94949"/>
                </a:solidFill>
                <a:latin typeface="Arial"/>
                <a:cs typeface="Arial"/>
              </a:rPr>
              <a:t>neighborhood.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323" y="1358966"/>
            <a:ext cx="311960" cy="2928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2743" y="1428997"/>
            <a:ext cx="203729" cy="2291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2002" y="1428997"/>
            <a:ext cx="197362" cy="229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9843" y="1428997"/>
            <a:ext cx="452024" cy="2291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2800" y="1346233"/>
            <a:ext cx="210095" cy="3119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4465" y="1428997"/>
            <a:ext cx="203729" cy="2228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09127" y="1428997"/>
            <a:ext cx="210095" cy="31196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99926" y="1188163"/>
            <a:ext cx="561149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6455" algn="l"/>
                <a:tab pos="2472690" algn="l"/>
                <a:tab pos="4350385" algn="l"/>
              </a:tabLst>
            </a:pPr>
            <a:r>
              <a:rPr sz="3550" spc="-5" dirty="0">
                <a:solidFill>
                  <a:srgbClr val="2369D1"/>
                </a:solidFill>
                <a:latin typeface="Trebuchet MS"/>
                <a:cs typeface="Trebuchet MS"/>
              </a:rPr>
              <a:t>Data</a:t>
            </a:r>
            <a:r>
              <a:rPr sz="3550" spc="-210" dirty="0">
                <a:solidFill>
                  <a:srgbClr val="2369D1"/>
                </a:solidFill>
                <a:latin typeface="Trebuchet MS"/>
                <a:cs typeface="Trebuchet MS"/>
              </a:rPr>
              <a:t> </a:t>
            </a:r>
            <a:r>
              <a:rPr sz="3550" spc="90" dirty="0">
                <a:solidFill>
                  <a:srgbClr val="2369D1"/>
                </a:solidFill>
                <a:latin typeface="Trebuchet MS"/>
                <a:cs typeface="Trebuchet MS"/>
              </a:rPr>
              <a:t>Acq	</a:t>
            </a:r>
            <a:r>
              <a:rPr sz="3550" spc="-325" dirty="0">
                <a:solidFill>
                  <a:srgbClr val="2369D1"/>
                </a:solidFill>
                <a:latin typeface="Trebuchet MS"/>
                <a:cs typeface="Trebuchet MS"/>
              </a:rPr>
              <a:t>i	</a:t>
            </a:r>
            <a:r>
              <a:rPr sz="3550" spc="-95" dirty="0">
                <a:solidFill>
                  <a:srgbClr val="2369D1"/>
                </a:solidFill>
                <a:latin typeface="Trebuchet MS"/>
                <a:cs typeface="Trebuchet MS"/>
              </a:rPr>
              <a:t>ition	</a:t>
            </a:r>
            <a:r>
              <a:rPr sz="3550" spc="-25" dirty="0">
                <a:solidFill>
                  <a:srgbClr val="2369D1"/>
                </a:solidFill>
                <a:latin typeface="Trebuchet MS"/>
                <a:cs typeface="Trebuchet MS"/>
              </a:rPr>
              <a:t>Cleani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0964" y="1948610"/>
            <a:ext cx="8808085" cy="3395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2200"/>
              </a:lnSpc>
              <a:spcBef>
                <a:spcPts val="100"/>
              </a:spcBef>
            </a:pPr>
            <a:r>
              <a:rPr sz="1950" spc="35" dirty="0">
                <a:solidFill>
                  <a:srgbClr val="5D5D5D"/>
                </a:solidFill>
                <a:latin typeface="Trebuchet MS"/>
                <a:cs typeface="Trebuchet MS"/>
              </a:rPr>
              <a:t>Data </a:t>
            </a:r>
            <a:r>
              <a:rPr sz="1950" spc="25" dirty="0">
                <a:solidFill>
                  <a:srgbClr val="5D5D5D"/>
                </a:solidFill>
                <a:latin typeface="Trebuchet MS"/>
                <a:cs typeface="Trebuchet MS"/>
              </a:rPr>
              <a:t>Acquisition: </a:t>
            </a:r>
            <a:r>
              <a:rPr sz="1950" spc="-40" dirty="0">
                <a:solidFill>
                  <a:srgbClr val="5D5D5D"/>
                </a:solidFill>
                <a:latin typeface="Trebuchet MS"/>
                <a:cs typeface="Trebuchet MS"/>
              </a:rPr>
              <a:t>The </a:t>
            </a:r>
            <a:r>
              <a:rPr sz="1950" spc="-55" dirty="0">
                <a:solidFill>
                  <a:srgbClr val="5D5D5D"/>
                </a:solidFill>
                <a:latin typeface="Trebuchet MS"/>
                <a:cs typeface="Trebuchet MS"/>
              </a:rPr>
              <a:t>data </a:t>
            </a:r>
            <a:r>
              <a:rPr sz="1950" spc="-65" dirty="0">
                <a:solidFill>
                  <a:srgbClr val="5D5D5D"/>
                </a:solidFill>
                <a:latin typeface="Trebuchet MS"/>
                <a:cs typeface="Trebuchet MS"/>
              </a:rPr>
              <a:t>acquired </a:t>
            </a:r>
            <a:r>
              <a:rPr sz="1950" spc="-125" dirty="0">
                <a:solidFill>
                  <a:srgbClr val="5D5D5D"/>
                </a:solidFill>
                <a:latin typeface="Trebuchet MS"/>
                <a:cs typeface="Trebuchet MS"/>
              </a:rPr>
              <a:t>for </a:t>
            </a:r>
            <a:r>
              <a:rPr sz="1950" spc="-60" dirty="0">
                <a:solidFill>
                  <a:srgbClr val="5D5D5D"/>
                </a:solidFill>
                <a:latin typeface="Trebuchet MS"/>
                <a:cs typeface="Trebuchet MS"/>
              </a:rPr>
              <a:t>this </a:t>
            </a:r>
            <a:r>
              <a:rPr sz="1950" spc="-125" dirty="0">
                <a:solidFill>
                  <a:srgbClr val="5D5D5D"/>
                </a:solidFill>
                <a:latin typeface="Trebuchet MS"/>
                <a:cs typeface="Trebuchet MS"/>
              </a:rPr>
              <a:t>project </a:t>
            </a:r>
            <a:r>
              <a:rPr sz="1950" spc="-50" dirty="0">
                <a:solidFill>
                  <a:srgbClr val="5D5D5D"/>
                </a:solidFill>
                <a:latin typeface="Trebuchet MS"/>
                <a:cs typeface="Trebuchet MS"/>
              </a:rPr>
              <a:t>is </a:t>
            </a:r>
            <a:r>
              <a:rPr sz="1950" spc="-75" dirty="0">
                <a:solidFill>
                  <a:srgbClr val="5D5D5D"/>
                </a:solidFill>
                <a:latin typeface="Trebuchet MS"/>
                <a:cs typeface="Trebuchet MS"/>
              </a:rPr>
              <a:t>a combination </a:t>
            </a:r>
            <a:r>
              <a:rPr sz="1950" spc="-130" dirty="0">
                <a:solidFill>
                  <a:srgbClr val="5D5D5D"/>
                </a:solidFill>
                <a:latin typeface="Trebuchet MS"/>
                <a:cs typeface="Trebuchet MS"/>
              </a:rPr>
              <a:t>of </a:t>
            </a:r>
            <a:r>
              <a:rPr sz="1950" spc="-55" dirty="0">
                <a:solidFill>
                  <a:srgbClr val="5D5D5D"/>
                </a:solidFill>
                <a:latin typeface="Trebuchet MS"/>
                <a:cs typeface="Trebuchet MS"/>
              </a:rPr>
              <a:t>data</a:t>
            </a:r>
            <a:r>
              <a:rPr sz="1950" spc="434" dirty="0">
                <a:solidFill>
                  <a:srgbClr val="5D5D5D"/>
                </a:solidFill>
                <a:latin typeface="Trebuchet MS"/>
                <a:cs typeface="Trebuchet MS"/>
              </a:rPr>
              <a:t> </a:t>
            </a:r>
            <a:r>
              <a:rPr sz="1950" spc="-100" dirty="0">
                <a:solidFill>
                  <a:srgbClr val="5D5D5D"/>
                </a:solidFill>
                <a:latin typeface="Trebuchet MS"/>
                <a:cs typeface="Trebuchet MS"/>
              </a:rPr>
              <a:t>from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ts val="2380"/>
              </a:lnSpc>
            </a:pPr>
            <a:r>
              <a:rPr sz="2100" spc="-170" dirty="0">
                <a:solidFill>
                  <a:srgbClr val="5D5D5D"/>
                </a:solidFill>
                <a:latin typeface="Trebuchet MS"/>
                <a:cs typeface="Trebuchet MS"/>
              </a:rPr>
              <a:t>three</a:t>
            </a:r>
            <a:r>
              <a:rPr sz="2100" spc="20" dirty="0">
                <a:solidFill>
                  <a:srgbClr val="5D5D5D"/>
                </a:solidFill>
                <a:latin typeface="Trebuchet MS"/>
                <a:cs typeface="Trebuchet MS"/>
              </a:rPr>
              <a:t> </a:t>
            </a:r>
            <a:r>
              <a:rPr sz="2100" spc="-75" dirty="0">
                <a:solidFill>
                  <a:srgbClr val="5D5D5D"/>
                </a:solidFill>
                <a:latin typeface="Trebuchet MS"/>
                <a:cs typeface="Trebuchet MS"/>
              </a:rPr>
              <a:t>sources: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rebuchet MS"/>
              <a:cs typeface="Trebuchet MS"/>
            </a:endParaRPr>
          </a:p>
          <a:p>
            <a:pPr marL="382270" marR="229235" indent="-156210">
              <a:lnSpc>
                <a:spcPts val="2210"/>
              </a:lnSpc>
              <a:buChar char="•"/>
              <a:tabLst>
                <a:tab pos="386715" algn="l"/>
              </a:tabLst>
            </a:pP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first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source </a:t>
            </a:r>
            <a:r>
              <a:rPr sz="1950" spc="-8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project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uses </a:t>
            </a:r>
            <a:r>
              <a:rPr sz="1950" spc="6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London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crime </a:t>
            </a:r>
            <a:r>
              <a:rPr sz="1950" spc="-25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950" spc="-30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shows </a:t>
            </a:r>
            <a:r>
              <a:rPr sz="1950" spc="-55" dirty="0">
                <a:solidFill>
                  <a:srgbClr val="5D5D5D"/>
                </a:solidFill>
                <a:latin typeface="Arial"/>
                <a:cs typeface="Arial"/>
              </a:rPr>
              <a:t>the 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crime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per </a:t>
            </a: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borough in</a:t>
            </a:r>
            <a:r>
              <a:rPr sz="1950" spc="9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London.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800">
              <a:latin typeface="Arial"/>
              <a:cs typeface="Arial"/>
            </a:endParaRPr>
          </a:p>
          <a:p>
            <a:pPr marL="382270" marR="75565" indent="-156210">
              <a:lnSpc>
                <a:spcPct val="94800"/>
              </a:lnSpc>
              <a:buChar char="•"/>
              <a:tabLst>
                <a:tab pos="386715" algn="l"/>
              </a:tabLst>
            </a:pPr>
            <a:r>
              <a:rPr sz="1950" spc="-5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second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source </a:t>
            </a:r>
            <a:r>
              <a:rPr sz="1950" spc="-8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50" spc="-25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950" spc="-2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scraped </a:t>
            </a:r>
            <a:r>
              <a:rPr sz="1950" spc="-55" dirty="0">
                <a:solidFill>
                  <a:srgbClr val="5D5D5D"/>
                </a:solidFill>
                <a:latin typeface="Arial"/>
                <a:cs typeface="Arial"/>
              </a:rPr>
              <a:t>from </a:t>
            </a:r>
            <a:r>
              <a:rPr sz="1950" spc="6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wikipedia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page </a:t>
            </a:r>
            <a:r>
              <a:rPr sz="1950" spc="-45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contains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the  </a:t>
            </a:r>
            <a:r>
              <a:rPr sz="1950" spc="-30" dirty="0">
                <a:solidFill>
                  <a:srgbClr val="5D5D5D"/>
                </a:solidFill>
                <a:latin typeface="Arial"/>
                <a:cs typeface="Arial"/>
              </a:rPr>
              <a:t>list </a:t>
            </a:r>
            <a:r>
              <a:rPr sz="1950" spc="-8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London </a:t>
            </a:r>
            <a:r>
              <a:rPr sz="1950" spc="-45" dirty="0">
                <a:solidFill>
                  <a:srgbClr val="5D5D5D"/>
                </a:solidFill>
                <a:latin typeface="Arial"/>
                <a:cs typeface="Arial"/>
              </a:rPr>
              <a:t>boroughs. </a:t>
            </a:r>
            <a:r>
              <a:rPr sz="1950" spc="-35" dirty="0">
                <a:solidFill>
                  <a:srgbClr val="5D5D5D"/>
                </a:solidFill>
                <a:latin typeface="Arial"/>
                <a:cs typeface="Arial"/>
              </a:rPr>
              <a:t>This </a:t>
            </a:r>
            <a:r>
              <a:rPr sz="1950" spc="-60" dirty="0">
                <a:solidFill>
                  <a:srgbClr val="5D5D5D"/>
                </a:solidFill>
                <a:latin typeface="Arial"/>
                <a:cs typeface="Arial"/>
              </a:rPr>
              <a:t>page </a:t>
            </a:r>
            <a:r>
              <a:rPr sz="1950" spc="-40" dirty="0">
                <a:solidFill>
                  <a:srgbClr val="5D5D5D"/>
                </a:solidFill>
                <a:latin typeface="Arial"/>
                <a:cs typeface="Arial"/>
              </a:rPr>
              <a:t>contains additional information </a:t>
            </a:r>
            <a:r>
              <a:rPr sz="1950" spc="-55" dirty="0">
                <a:solidFill>
                  <a:srgbClr val="5D5D5D"/>
                </a:solidFill>
                <a:latin typeface="Arial"/>
                <a:cs typeface="Arial"/>
              </a:rPr>
              <a:t>about the  </a:t>
            </a:r>
            <a:r>
              <a:rPr sz="1950" spc="-45" dirty="0">
                <a:solidFill>
                  <a:srgbClr val="5D5D5D"/>
                </a:solidFill>
                <a:latin typeface="Arial"/>
                <a:cs typeface="Arial"/>
              </a:rPr>
              <a:t>boroughs.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800">
              <a:latin typeface="Arial"/>
              <a:cs typeface="Arial"/>
            </a:endParaRPr>
          </a:p>
          <a:p>
            <a:pPr marL="386080" indent="-160655">
              <a:lnSpc>
                <a:spcPts val="2255"/>
              </a:lnSpc>
              <a:buChar char="•"/>
              <a:tabLst>
                <a:tab pos="386715" algn="l"/>
              </a:tabLst>
            </a:pPr>
            <a:r>
              <a:rPr sz="1900" spc="-2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15" dirty="0">
                <a:solidFill>
                  <a:srgbClr val="5D5D5D"/>
                </a:solidFill>
                <a:latin typeface="Arial"/>
                <a:cs typeface="Arial"/>
              </a:rPr>
              <a:t>third </a:t>
            </a:r>
            <a:r>
              <a:rPr sz="1900" spc="-10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900" spc="-25" dirty="0">
                <a:solidFill>
                  <a:srgbClr val="5D5D5D"/>
                </a:solidFill>
                <a:latin typeface="Arial"/>
                <a:cs typeface="Arial"/>
              </a:rPr>
              <a:t>source </a:t>
            </a:r>
            <a:r>
              <a:rPr sz="1900" spc="-35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900" spc="-15" dirty="0">
                <a:solidFill>
                  <a:srgbClr val="5D5D5D"/>
                </a:solidFill>
                <a:latin typeface="Arial"/>
                <a:cs typeface="Arial"/>
              </a:rPr>
              <a:t>the list </a:t>
            </a:r>
            <a:r>
              <a:rPr sz="1900" spc="-6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00" spc="-2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1900" spc="-30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1900" spc="-1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20" dirty="0">
                <a:solidFill>
                  <a:srgbClr val="5D5D5D"/>
                </a:solidFill>
                <a:latin typeface="Arial"/>
                <a:cs typeface="Arial"/>
              </a:rPr>
              <a:t>Royal </a:t>
            </a:r>
            <a:r>
              <a:rPr sz="1900" spc="-30" dirty="0">
                <a:solidFill>
                  <a:srgbClr val="5D5D5D"/>
                </a:solidFill>
                <a:latin typeface="Arial"/>
                <a:cs typeface="Arial"/>
              </a:rPr>
              <a:t>Borough</a:t>
            </a:r>
            <a:r>
              <a:rPr sz="1900" spc="27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900" spc="-65" dirty="0">
                <a:solidFill>
                  <a:srgbClr val="5D5D5D"/>
                </a:solidFill>
                <a:latin typeface="Arial"/>
                <a:cs typeface="Arial"/>
              </a:rPr>
              <a:t>of</a:t>
            </a:r>
            <a:endParaRPr sz="1900">
              <a:latin typeface="Arial"/>
              <a:cs typeface="Arial"/>
            </a:endParaRPr>
          </a:p>
          <a:p>
            <a:pPr marL="387350">
              <a:lnSpc>
                <a:spcPts val="2195"/>
              </a:lnSpc>
            </a:pPr>
            <a:r>
              <a:rPr sz="1850" spc="10" dirty="0">
                <a:solidFill>
                  <a:srgbClr val="5D5D5D"/>
                </a:solidFill>
                <a:latin typeface="Arial"/>
                <a:cs typeface="Arial"/>
              </a:rPr>
              <a:t>Kingston </a:t>
            </a:r>
            <a:r>
              <a:rPr sz="1850" dirty="0">
                <a:solidFill>
                  <a:srgbClr val="5D5D5D"/>
                </a:solidFill>
                <a:latin typeface="Arial"/>
                <a:cs typeface="Arial"/>
              </a:rPr>
              <a:t>upon Thames </a:t>
            </a:r>
            <a:r>
              <a:rPr sz="1850" spc="-10" dirty="0">
                <a:solidFill>
                  <a:srgbClr val="5D5D5D"/>
                </a:solidFill>
                <a:latin typeface="Arial"/>
                <a:cs typeface="Arial"/>
              </a:rPr>
              <a:t>as </a:t>
            </a:r>
            <a:r>
              <a:rPr sz="1850" dirty="0">
                <a:solidFill>
                  <a:srgbClr val="5D5D5D"/>
                </a:solidFill>
                <a:latin typeface="Arial"/>
                <a:cs typeface="Arial"/>
              </a:rPr>
              <a:t>found </a:t>
            </a:r>
            <a:r>
              <a:rPr sz="1850" spc="20" dirty="0">
                <a:solidFill>
                  <a:srgbClr val="5D5D5D"/>
                </a:solidFill>
                <a:latin typeface="Arial"/>
                <a:cs typeface="Arial"/>
              </a:rPr>
              <a:t>on </a:t>
            </a:r>
            <a:r>
              <a:rPr sz="1850" spc="-1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850" spc="15" dirty="0">
                <a:solidFill>
                  <a:srgbClr val="5D5D5D"/>
                </a:solidFill>
                <a:latin typeface="Arial"/>
                <a:cs typeface="Arial"/>
              </a:rPr>
              <a:t>wikipedia</a:t>
            </a:r>
            <a:r>
              <a:rPr sz="1850" spc="434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5D5D5D"/>
                </a:solidFill>
                <a:latin typeface="Arial"/>
                <a:cs typeface="Arial"/>
              </a:rPr>
              <a:t>page.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1862" y="1231491"/>
            <a:ext cx="8670290" cy="495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5"/>
              </a:spcBef>
            </a:pPr>
            <a:r>
              <a:rPr sz="1700" spc="-20" dirty="0">
                <a:solidFill>
                  <a:srgbClr val="4F4F4F"/>
                </a:solidFill>
                <a:latin typeface="Arial"/>
                <a:cs typeface="Arial"/>
              </a:rPr>
              <a:t>Data </a:t>
            </a:r>
            <a:r>
              <a:rPr sz="1700" spc="-5" dirty="0">
                <a:solidFill>
                  <a:srgbClr val="484848"/>
                </a:solidFill>
                <a:latin typeface="Arial"/>
                <a:cs typeface="Arial"/>
              </a:rPr>
              <a:t>Cleaning: </a:t>
            </a:r>
            <a:r>
              <a:rPr sz="1700" spc="-60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700" spc="-55" dirty="0">
                <a:solidFill>
                  <a:srgbClr val="484848"/>
                </a:solidFill>
                <a:latin typeface="Arial"/>
                <a:cs typeface="Arial"/>
              </a:rPr>
              <a:t>data </a:t>
            </a:r>
            <a:r>
              <a:rPr sz="1700" spc="-65" dirty="0">
                <a:solidFill>
                  <a:srgbClr val="3D3D3D"/>
                </a:solidFill>
                <a:latin typeface="Arial"/>
                <a:cs typeface="Arial"/>
              </a:rPr>
              <a:t>cleaning </a:t>
            </a:r>
            <a:r>
              <a:rPr sz="1700" spc="-70" dirty="0">
                <a:solidFill>
                  <a:srgbClr val="505050"/>
                </a:solidFill>
                <a:latin typeface="Arial"/>
                <a:cs typeface="Arial"/>
              </a:rPr>
              <a:t>process </a:t>
            </a:r>
            <a:r>
              <a:rPr sz="1700" spc="-65" dirty="0">
                <a:solidFill>
                  <a:srgbClr val="494949"/>
                </a:solidFill>
                <a:latin typeface="Arial"/>
                <a:cs typeface="Arial"/>
              </a:rPr>
              <a:t>for </a:t>
            </a:r>
            <a:r>
              <a:rPr sz="1700" spc="-75" dirty="0">
                <a:solidFill>
                  <a:srgbClr val="4F4F4F"/>
                </a:solidFill>
                <a:latin typeface="Arial"/>
                <a:cs typeface="Arial"/>
              </a:rPr>
              <a:t>each </a:t>
            </a:r>
            <a:r>
              <a:rPr sz="1700" spc="-80" dirty="0">
                <a:solidFill>
                  <a:srgbClr val="565656"/>
                </a:solidFill>
                <a:latin typeface="Arial"/>
                <a:cs typeface="Arial"/>
              </a:rPr>
              <a:t>of </a:t>
            </a:r>
            <a:r>
              <a:rPr sz="1700" spc="-60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700" spc="-65" dirty="0">
                <a:solidFill>
                  <a:srgbClr val="424242"/>
                </a:solidFill>
                <a:latin typeface="Arial"/>
                <a:cs typeface="Arial"/>
              </a:rPr>
              <a:t>three </a:t>
            </a:r>
            <a:r>
              <a:rPr sz="1700" spc="-70" dirty="0">
                <a:solidFill>
                  <a:srgbClr val="4B4B4B"/>
                </a:solidFill>
                <a:latin typeface="Arial"/>
                <a:cs typeface="Arial"/>
              </a:rPr>
              <a:t>sources </a:t>
            </a:r>
            <a:r>
              <a:rPr sz="1700" spc="-100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700" spc="-55" dirty="0">
                <a:solidFill>
                  <a:srgbClr val="3A3A3A"/>
                </a:solidFill>
                <a:latin typeface="Arial"/>
                <a:cs typeface="Arial"/>
              </a:rPr>
              <a:t>data </a:t>
            </a:r>
            <a:r>
              <a:rPr sz="1700" spc="-6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17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700" spc="-80" dirty="0">
                <a:solidFill>
                  <a:srgbClr val="4D4D4D"/>
                </a:solidFill>
                <a:latin typeface="Arial"/>
                <a:cs typeface="Arial"/>
              </a:rPr>
              <a:t>done</a:t>
            </a:r>
            <a:endParaRPr sz="1700">
              <a:latin typeface="Arial"/>
              <a:cs typeface="Arial"/>
            </a:endParaRPr>
          </a:p>
          <a:p>
            <a:pPr marL="15875">
              <a:lnSpc>
                <a:spcPts val="1970"/>
              </a:lnSpc>
            </a:pPr>
            <a:r>
              <a:rPr sz="1750" spc="-90" dirty="0">
                <a:solidFill>
                  <a:srgbClr val="464646"/>
                </a:solidFill>
                <a:latin typeface="Arial"/>
                <a:cs typeface="Arial"/>
              </a:rPr>
              <a:t>separately.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"/>
              <a:cs typeface="Arial"/>
            </a:endParaRPr>
          </a:p>
          <a:p>
            <a:pPr marL="320040" marR="155575" indent="-130810">
              <a:lnSpc>
                <a:spcPct val="93000"/>
              </a:lnSpc>
              <a:buClr>
                <a:srgbClr val="464646"/>
              </a:buClr>
              <a:buChar char="•"/>
              <a:tabLst>
                <a:tab pos="318135" algn="l"/>
              </a:tabLst>
            </a:pPr>
            <a:r>
              <a:rPr sz="1650" spc="-50" dirty="0">
                <a:solidFill>
                  <a:srgbClr val="4F4F4F"/>
                </a:solidFill>
                <a:latin typeface="Arial"/>
                <a:cs typeface="Arial"/>
              </a:rPr>
              <a:t>From </a:t>
            </a:r>
            <a:r>
              <a:rPr sz="1650" spc="-35" dirty="0">
                <a:solidFill>
                  <a:srgbClr val="414141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494949"/>
                </a:solidFill>
                <a:latin typeface="Arial"/>
                <a:cs typeface="Arial"/>
              </a:rPr>
              <a:t>London </a:t>
            </a:r>
            <a:r>
              <a:rPr sz="1650" spc="-35" dirty="0">
                <a:solidFill>
                  <a:srgbClr val="525252"/>
                </a:solidFill>
                <a:latin typeface="Arial"/>
                <a:cs typeface="Arial"/>
              </a:rPr>
              <a:t>crime </a:t>
            </a:r>
            <a:r>
              <a:rPr sz="1650" spc="-40" dirty="0">
                <a:solidFill>
                  <a:srgbClr val="545454"/>
                </a:solidFill>
                <a:latin typeface="Arial"/>
                <a:cs typeface="Arial"/>
              </a:rPr>
              <a:t>data, </a:t>
            </a:r>
            <a:r>
              <a:rPr sz="1650" spc="-35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4F4F4F"/>
                </a:solidFill>
                <a:latin typeface="Arial"/>
                <a:cs typeface="Arial"/>
              </a:rPr>
              <a:t>crimes </a:t>
            </a:r>
            <a:r>
              <a:rPr sz="1650" spc="-45" dirty="0">
                <a:solidFill>
                  <a:srgbClr val="4F4F4F"/>
                </a:solidFill>
                <a:latin typeface="Arial"/>
                <a:cs typeface="Arial"/>
              </a:rPr>
              <a:t>during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B4B4B"/>
                </a:solidFill>
                <a:latin typeface="Arial"/>
                <a:cs typeface="Arial"/>
              </a:rPr>
              <a:t>most </a:t>
            </a:r>
            <a:r>
              <a:rPr sz="1650" spc="-40" dirty="0">
                <a:solidFill>
                  <a:srgbClr val="3D3D3D"/>
                </a:solidFill>
                <a:latin typeface="Arial"/>
                <a:cs typeface="Arial"/>
              </a:rPr>
              <a:t>recent </a:t>
            </a:r>
            <a:r>
              <a:rPr sz="1650" spc="-40" dirty="0">
                <a:solidFill>
                  <a:srgbClr val="4B4B4B"/>
                </a:solidFill>
                <a:latin typeface="Arial"/>
                <a:cs typeface="Arial"/>
              </a:rPr>
              <a:t>year </a:t>
            </a:r>
            <a:r>
              <a:rPr sz="1650" spc="-45" dirty="0">
                <a:solidFill>
                  <a:srgbClr val="484848"/>
                </a:solidFill>
                <a:latin typeface="Arial"/>
                <a:cs typeface="Arial"/>
              </a:rPr>
              <a:t>(2016)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are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only  </a:t>
            </a:r>
            <a:r>
              <a:rPr sz="1650" spc="-40" dirty="0">
                <a:solidFill>
                  <a:srgbClr val="444444"/>
                </a:solidFill>
                <a:latin typeface="Arial"/>
                <a:cs typeface="Arial"/>
              </a:rPr>
              <a:t>selected. </a:t>
            </a:r>
            <a:r>
              <a:rPr sz="1650" spc="-50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484848"/>
                </a:solidFill>
                <a:latin typeface="Arial"/>
                <a:cs typeface="Arial"/>
              </a:rPr>
              <a:t>major </a:t>
            </a:r>
            <a:r>
              <a:rPr sz="1650" spc="-40" dirty="0">
                <a:solidFill>
                  <a:srgbClr val="3B3B3B"/>
                </a:solidFill>
                <a:latin typeface="Arial"/>
                <a:cs typeface="Arial"/>
              </a:rPr>
              <a:t>categories </a:t>
            </a:r>
            <a:r>
              <a:rPr sz="1650" spc="-6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650" spc="-50" dirty="0">
                <a:solidFill>
                  <a:srgbClr val="464646"/>
                </a:solidFill>
                <a:latin typeface="Arial"/>
                <a:cs typeface="Arial"/>
              </a:rPr>
              <a:t>crime </a:t>
            </a:r>
            <a:r>
              <a:rPr sz="1650" spc="-60" dirty="0">
                <a:solidFill>
                  <a:srgbClr val="4D4D4D"/>
                </a:solidFill>
                <a:latin typeface="Arial"/>
                <a:cs typeface="Arial"/>
              </a:rPr>
              <a:t>are </a:t>
            </a:r>
            <a:r>
              <a:rPr sz="1650" spc="-45" dirty="0">
                <a:solidFill>
                  <a:srgbClr val="3F3F3F"/>
                </a:solidFill>
                <a:latin typeface="Arial"/>
                <a:cs typeface="Arial"/>
              </a:rPr>
              <a:t>pivoted </a:t>
            </a:r>
            <a:r>
              <a:rPr sz="1650" spc="-40" dirty="0">
                <a:solidFill>
                  <a:srgbClr val="3B3B3B"/>
                </a:solidFill>
                <a:latin typeface="Arial"/>
                <a:cs typeface="Arial"/>
              </a:rPr>
              <a:t>to </a:t>
            </a:r>
            <a:r>
              <a:rPr sz="1650" spc="-45" dirty="0">
                <a:solidFill>
                  <a:srgbClr val="4B4B4B"/>
                </a:solidFill>
                <a:latin typeface="Arial"/>
                <a:cs typeface="Arial"/>
              </a:rPr>
              <a:t>get </a:t>
            </a:r>
            <a:r>
              <a:rPr sz="1650" spc="-3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1650" spc="-30" dirty="0">
                <a:solidFill>
                  <a:srgbClr val="484848"/>
                </a:solidFill>
                <a:latin typeface="Arial"/>
                <a:cs typeface="Arial"/>
              </a:rPr>
              <a:t>total </a:t>
            </a:r>
            <a:r>
              <a:rPr sz="1650" spc="-40" dirty="0">
                <a:solidFill>
                  <a:srgbClr val="4F4F4F"/>
                </a:solidFill>
                <a:latin typeface="Arial"/>
                <a:cs typeface="Arial"/>
              </a:rPr>
              <a:t>crimes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per </a:t>
            </a:r>
            <a:r>
              <a:rPr sz="1650" spc="-35" dirty="0">
                <a:solidFill>
                  <a:srgbClr val="3F3F3F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444444"/>
                </a:solidFill>
                <a:latin typeface="Arial"/>
                <a:cs typeface="Arial"/>
              </a:rPr>
              <a:t>boroughs  </a:t>
            </a:r>
            <a:r>
              <a:rPr sz="1650" spc="-45" dirty="0">
                <a:solidFill>
                  <a:srgbClr val="3F3F3F"/>
                </a:solidFill>
                <a:latin typeface="Arial"/>
                <a:cs typeface="Arial"/>
              </a:rPr>
              <a:t>for </a:t>
            </a:r>
            <a:r>
              <a:rPr sz="1650" spc="-50" dirty="0">
                <a:solidFill>
                  <a:srgbClr val="464646"/>
                </a:solidFill>
                <a:latin typeface="Arial"/>
                <a:cs typeface="Arial"/>
              </a:rPr>
              <a:t>each </a:t>
            </a:r>
            <a:r>
              <a:rPr sz="1650" spc="-60" dirty="0">
                <a:solidFill>
                  <a:srgbClr val="4B4B4B"/>
                </a:solidFill>
                <a:latin typeface="Arial"/>
                <a:cs typeface="Arial"/>
              </a:rPr>
              <a:t>major</a:t>
            </a:r>
            <a:r>
              <a:rPr sz="1650" spc="32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650" spc="-60" dirty="0">
                <a:solidFill>
                  <a:srgbClr val="484848"/>
                </a:solidFill>
                <a:latin typeface="Arial"/>
                <a:cs typeface="Arial"/>
              </a:rPr>
              <a:t>category.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600">
              <a:latin typeface="Arial"/>
              <a:cs typeface="Arial"/>
            </a:endParaRPr>
          </a:p>
          <a:p>
            <a:pPr marL="318135" marR="27940" indent="-128270">
              <a:lnSpc>
                <a:spcPts val="1850"/>
              </a:lnSpc>
              <a:buClr>
                <a:srgbClr val="595959"/>
              </a:buClr>
              <a:buChar char="•"/>
              <a:tabLst>
                <a:tab pos="317500" algn="l"/>
              </a:tabLst>
            </a:pPr>
            <a:r>
              <a:rPr sz="1650" spc="-30" dirty="0">
                <a:solidFill>
                  <a:srgbClr val="565656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484848"/>
                </a:solidFill>
                <a:latin typeface="Arial"/>
                <a:cs typeface="Arial"/>
              </a:rPr>
              <a:t>second </a:t>
            </a:r>
            <a:r>
              <a:rPr sz="1650" spc="-30" dirty="0">
                <a:solidFill>
                  <a:srgbClr val="414141"/>
                </a:solidFill>
                <a:latin typeface="Arial"/>
                <a:cs typeface="Arial"/>
              </a:rPr>
              <a:t>data </a:t>
            </a:r>
            <a:r>
              <a:rPr sz="1650" spc="-30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1650" spc="-45" dirty="0">
                <a:solidFill>
                  <a:srgbClr val="4D4D4D"/>
                </a:solidFill>
                <a:latin typeface="Arial"/>
                <a:cs typeface="Arial"/>
              </a:rPr>
              <a:t>scraped </a:t>
            </a:r>
            <a:r>
              <a:rPr sz="1650" spc="-55" dirty="0">
                <a:solidFill>
                  <a:srgbClr val="4B4B4B"/>
                </a:solidFill>
                <a:latin typeface="Arial"/>
                <a:cs typeface="Arial"/>
              </a:rPr>
              <a:t>from </a:t>
            </a:r>
            <a:r>
              <a:rPr sz="1650" spc="55" dirty="0">
                <a:solidFill>
                  <a:srgbClr val="4B4B4B"/>
                </a:solidFill>
                <a:latin typeface="Arial"/>
                <a:cs typeface="Arial"/>
              </a:rPr>
              <a:t>a </a:t>
            </a:r>
            <a:r>
              <a:rPr sz="1650" spc="-35" dirty="0">
                <a:solidFill>
                  <a:srgbClr val="464646"/>
                </a:solidFill>
                <a:latin typeface="Arial"/>
                <a:cs typeface="Arial"/>
              </a:rPr>
              <a:t>wikipedia </a:t>
            </a:r>
            <a:r>
              <a:rPr sz="1650" spc="-30" dirty="0">
                <a:solidFill>
                  <a:srgbClr val="444444"/>
                </a:solidFill>
                <a:latin typeface="Arial"/>
                <a:cs typeface="Arial"/>
              </a:rPr>
              <a:t>page </a:t>
            </a:r>
            <a:r>
              <a:rPr sz="1650" spc="-35" dirty="0">
                <a:solidFill>
                  <a:srgbClr val="3F3F3F"/>
                </a:solidFill>
                <a:latin typeface="Arial"/>
                <a:cs typeface="Arial"/>
              </a:rPr>
              <a:t>using </a:t>
            </a:r>
            <a:r>
              <a:rPr sz="1650" spc="-35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3D3D3D"/>
                </a:solidFill>
                <a:latin typeface="Arial"/>
                <a:cs typeface="Arial"/>
              </a:rPr>
              <a:t>Beautiful </a:t>
            </a:r>
            <a:r>
              <a:rPr sz="1650" spc="-50" dirty="0">
                <a:solidFill>
                  <a:srgbClr val="4B4B4B"/>
                </a:solidFill>
                <a:latin typeface="Arial"/>
                <a:cs typeface="Arial"/>
              </a:rPr>
              <a:t>Soup </a:t>
            </a:r>
            <a:r>
              <a:rPr sz="1650" spc="-40" dirty="0">
                <a:solidFill>
                  <a:srgbClr val="494949"/>
                </a:solidFill>
                <a:latin typeface="Arial"/>
                <a:cs typeface="Arial"/>
              </a:rPr>
              <a:t>library </a:t>
            </a:r>
            <a:r>
              <a:rPr sz="1650" spc="10" dirty="0">
                <a:solidFill>
                  <a:srgbClr val="4B4B4B"/>
                </a:solidFill>
                <a:latin typeface="Arial"/>
                <a:cs typeface="Arial"/>
              </a:rPr>
              <a:t>in </a:t>
            </a:r>
            <a:r>
              <a:rPr sz="1650" spc="-45" dirty="0">
                <a:solidFill>
                  <a:srgbClr val="4D4D4D"/>
                </a:solidFill>
                <a:latin typeface="Arial"/>
                <a:cs typeface="Arial"/>
              </a:rPr>
              <a:t>python.  </a:t>
            </a:r>
            <a:r>
              <a:rPr sz="1650" spc="-40" dirty="0">
                <a:solidFill>
                  <a:srgbClr val="3B3B3B"/>
                </a:solidFill>
                <a:latin typeface="Arial"/>
                <a:cs typeface="Arial"/>
              </a:rPr>
              <a:t>Using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this </a:t>
            </a:r>
            <a:r>
              <a:rPr sz="1650" spc="-40" dirty="0">
                <a:solidFill>
                  <a:srgbClr val="575757"/>
                </a:solidFill>
                <a:latin typeface="Arial"/>
                <a:cs typeface="Arial"/>
              </a:rPr>
              <a:t>library </a:t>
            </a:r>
            <a:r>
              <a:rPr sz="1650" spc="-45" dirty="0">
                <a:solidFill>
                  <a:srgbClr val="505050"/>
                </a:solidFill>
                <a:latin typeface="Arial"/>
                <a:cs typeface="Arial"/>
              </a:rPr>
              <a:t>we </a:t>
            </a:r>
            <a:r>
              <a:rPr sz="1650" spc="-25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extract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650" spc="-30" dirty="0">
                <a:solidFill>
                  <a:srgbClr val="444444"/>
                </a:solidFill>
                <a:latin typeface="Arial"/>
                <a:cs typeface="Arial"/>
              </a:rPr>
              <a:t>data </a:t>
            </a:r>
            <a:r>
              <a:rPr sz="1650" spc="-25" dirty="0">
                <a:solidFill>
                  <a:srgbClr val="3D3D3D"/>
                </a:solidFill>
                <a:latin typeface="Arial"/>
                <a:cs typeface="Arial"/>
              </a:rPr>
              <a:t>in </a:t>
            </a:r>
            <a:r>
              <a:rPr sz="1650" spc="-35"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3B3B3B"/>
                </a:solidFill>
                <a:latin typeface="Arial"/>
                <a:cs typeface="Arial"/>
              </a:rPr>
              <a:t>tabular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format </a:t>
            </a:r>
            <a:r>
              <a:rPr sz="1650" spc="-55" dirty="0">
                <a:solidFill>
                  <a:srgbClr val="525252"/>
                </a:solidFill>
                <a:latin typeface="Arial"/>
                <a:cs typeface="Arial"/>
              </a:rPr>
              <a:t>as </a:t>
            </a:r>
            <a:r>
              <a:rPr sz="1650" spc="-50" dirty="0">
                <a:solidFill>
                  <a:srgbClr val="4F4F4F"/>
                </a:solidFill>
                <a:latin typeface="Arial"/>
                <a:cs typeface="Arial"/>
              </a:rPr>
              <a:t>shown</a:t>
            </a:r>
            <a:r>
              <a:rPr sz="1650" spc="155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575757"/>
                </a:solidFill>
                <a:latin typeface="Arial"/>
                <a:cs typeface="Arial"/>
              </a:rPr>
              <a:t>in </a:t>
            </a:r>
            <a:r>
              <a:rPr sz="1650" spc="-35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84848"/>
                </a:solidFill>
                <a:latin typeface="Arial"/>
                <a:cs typeface="Arial"/>
              </a:rPr>
              <a:t>website.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1550">
              <a:latin typeface="Arial"/>
              <a:cs typeface="Arial"/>
            </a:endParaRPr>
          </a:p>
          <a:p>
            <a:pPr marL="318770" marR="5080" indent="-128905">
              <a:lnSpc>
                <a:spcPct val="93000"/>
              </a:lnSpc>
              <a:buClr>
                <a:srgbClr val="4F4F4F"/>
              </a:buClr>
              <a:buChar char="•"/>
              <a:tabLst>
                <a:tab pos="317500" algn="l"/>
              </a:tabLst>
            </a:pPr>
            <a:r>
              <a:rPr sz="1650" spc="-30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two </a:t>
            </a:r>
            <a:r>
              <a:rPr sz="1650" spc="-30" dirty="0">
                <a:solidFill>
                  <a:srgbClr val="414141"/>
                </a:solidFill>
                <a:latin typeface="Arial"/>
                <a:cs typeface="Arial"/>
              </a:rPr>
              <a:t>data </a:t>
            </a:r>
            <a:r>
              <a:rPr sz="1650" spc="-45" dirty="0">
                <a:solidFill>
                  <a:srgbClr val="3B3B3B"/>
                </a:solidFill>
                <a:latin typeface="Arial"/>
                <a:cs typeface="Arial"/>
              </a:rPr>
              <a:t>sets </a:t>
            </a:r>
            <a:r>
              <a:rPr sz="1650" spc="-60" dirty="0">
                <a:solidFill>
                  <a:srgbClr val="494949"/>
                </a:solidFill>
                <a:latin typeface="Arial"/>
                <a:cs typeface="Arial"/>
              </a:rPr>
              <a:t>are </a:t>
            </a:r>
            <a:r>
              <a:rPr sz="1650" spc="-40" dirty="0">
                <a:solidFill>
                  <a:srgbClr val="484848"/>
                </a:solidFill>
                <a:latin typeface="Arial"/>
                <a:cs typeface="Arial"/>
              </a:rPr>
              <a:t>merged </a:t>
            </a:r>
            <a:r>
              <a:rPr sz="1650" spc="-30" dirty="0">
                <a:solidFill>
                  <a:srgbClr val="505050"/>
                </a:solidFill>
                <a:latin typeface="Arial"/>
                <a:cs typeface="Arial"/>
              </a:rPr>
              <a:t>on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464646"/>
                </a:solidFill>
                <a:latin typeface="Arial"/>
                <a:cs typeface="Arial"/>
              </a:rPr>
              <a:t>Borough </a:t>
            </a:r>
            <a:r>
              <a:rPr sz="1650" spc="-55" dirty="0">
                <a:solidFill>
                  <a:srgbClr val="484848"/>
                </a:solidFill>
                <a:latin typeface="Arial"/>
                <a:cs typeface="Arial"/>
              </a:rPr>
              <a:t>names </a:t>
            </a:r>
            <a:r>
              <a:rPr sz="1650" spc="-40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650" spc="-55" dirty="0">
                <a:solidFill>
                  <a:srgbClr val="4D4D4D"/>
                </a:solidFill>
                <a:latin typeface="Arial"/>
                <a:cs typeface="Arial"/>
              </a:rPr>
              <a:t>form </a:t>
            </a:r>
            <a:r>
              <a:rPr sz="1650" spc="55" dirty="0">
                <a:solidFill>
                  <a:srgbClr val="4B4B4B"/>
                </a:solidFill>
                <a:latin typeface="Arial"/>
                <a:cs typeface="Arial"/>
              </a:rPr>
              <a:t>a </a:t>
            </a:r>
            <a:r>
              <a:rPr sz="1650" spc="-45" dirty="0">
                <a:solidFill>
                  <a:srgbClr val="4D4D4D"/>
                </a:solidFill>
                <a:latin typeface="Arial"/>
                <a:cs typeface="Arial"/>
              </a:rPr>
              <a:t>new </a:t>
            </a:r>
            <a:r>
              <a:rPr sz="1650" spc="-30" dirty="0">
                <a:solidFill>
                  <a:srgbClr val="424242"/>
                </a:solidFill>
                <a:latin typeface="Arial"/>
                <a:cs typeface="Arial"/>
              </a:rPr>
              <a:t>data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set. </a:t>
            </a:r>
            <a:r>
              <a:rPr sz="1650" spc="-5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4D4D4D"/>
                </a:solidFill>
                <a:latin typeface="Arial"/>
                <a:cs typeface="Arial"/>
              </a:rPr>
              <a:t>purpose </a:t>
            </a:r>
            <a:r>
              <a:rPr sz="1650" spc="-60" dirty="0">
                <a:solidFill>
                  <a:srgbClr val="4F4F4F"/>
                </a:solidFill>
                <a:latin typeface="Arial"/>
                <a:cs typeface="Arial"/>
              </a:rPr>
              <a:t>of  </a:t>
            </a:r>
            <a:r>
              <a:rPr sz="1650" spc="-35" dirty="0">
                <a:solidFill>
                  <a:srgbClr val="525252"/>
                </a:solidFill>
                <a:latin typeface="Arial"/>
                <a:cs typeface="Arial"/>
              </a:rPr>
              <a:t>this </a:t>
            </a:r>
            <a:r>
              <a:rPr sz="1650" spc="-45" dirty="0">
                <a:solidFill>
                  <a:srgbClr val="4D4D4D"/>
                </a:solidFill>
                <a:latin typeface="Arial"/>
                <a:cs typeface="Arial"/>
              </a:rPr>
              <a:t>data </a:t>
            </a:r>
            <a:r>
              <a:rPr sz="1650" spc="-30" dirty="0">
                <a:solidFill>
                  <a:srgbClr val="505050"/>
                </a:solidFill>
                <a:latin typeface="Arial"/>
                <a:cs typeface="Arial"/>
              </a:rPr>
              <a:t>set </a:t>
            </a:r>
            <a:r>
              <a:rPr sz="1650" spc="5" dirty="0">
                <a:solidFill>
                  <a:srgbClr val="505050"/>
                </a:solidFill>
                <a:latin typeface="Arial"/>
                <a:cs typeface="Arial"/>
              </a:rPr>
              <a:t>is </a:t>
            </a:r>
            <a:r>
              <a:rPr sz="1650" spc="-40" dirty="0">
                <a:solidFill>
                  <a:srgbClr val="484848"/>
                </a:solidFill>
                <a:latin typeface="Arial"/>
                <a:cs typeface="Arial"/>
              </a:rPr>
              <a:t>to </a:t>
            </a:r>
            <a:r>
              <a:rPr sz="1650" spc="-35" dirty="0">
                <a:solidFill>
                  <a:srgbClr val="383838"/>
                </a:solidFill>
                <a:latin typeface="Arial"/>
                <a:cs typeface="Arial"/>
              </a:rPr>
              <a:t>visualize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4D4D4D"/>
                </a:solidFill>
                <a:latin typeface="Arial"/>
                <a:cs typeface="Arial"/>
              </a:rPr>
              <a:t>crime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rates </a:t>
            </a:r>
            <a:r>
              <a:rPr sz="1650" spc="-25" dirty="0">
                <a:solidFill>
                  <a:srgbClr val="565656"/>
                </a:solidFill>
                <a:latin typeface="Arial"/>
                <a:cs typeface="Arial"/>
              </a:rPr>
              <a:t>in </a:t>
            </a:r>
            <a:r>
              <a:rPr sz="1650" spc="-50" dirty="0">
                <a:solidFill>
                  <a:srgbClr val="4B4B4B"/>
                </a:solidFill>
                <a:latin typeface="Arial"/>
                <a:cs typeface="Arial"/>
              </a:rPr>
              <a:t>each </a:t>
            </a:r>
            <a:r>
              <a:rPr sz="1650" spc="-40" dirty="0">
                <a:solidFill>
                  <a:srgbClr val="505050"/>
                </a:solidFill>
                <a:latin typeface="Arial"/>
                <a:cs typeface="Arial"/>
              </a:rPr>
              <a:t>borough </a:t>
            </a:r>
            <a:r>
              <a:rPr sz="1650" spc="-50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identify </a:t>
            </a:r>
            <a:r>
              <a:rPr sz="1650" spc="-50" dirty="0">
                <a:solidFill>
                  <a:srgbClr val="505050"/>
                </a:solidFill>
                <a:latin typeface="Arial"/>
                <a:cs typeface="Arial"/>
              </a:rPr>
              <a:t>the borough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with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the  </a:t>
            </a:r>
            <a:r>
              <a:rPr sz="1650" spc="-40" dirty="0">
                <a:solidFill>
                  <a:srgbClr val="505050"/>
                </a:solidFill>
                <a:latin typeface="Arial"/>
                <a:cs typeface="Arial"/>
              </a:rPr>
              <a:t>least </a:t>
            </a:r>
            <a:r>
              <a:rPr sz="1650" spc="-40" dirty="0">
                <a:solidFill>
                  <a:srgbClr val="414141"/>
                </a:solidFill>
                <a:latin typeface="Arial"/>
                <a:cs typeface="Arial"/>
              </a:rPr>
              <a:t>crimes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recorded </a:t>
            </a:r>
            <a:r>
              <a:rPr sz="1650" spc="-45" dirty="0">
                <a:solidFill>
                  <a:srgbClr val="494949"/>
                </a:solidFill>
                <a:latin typeface="Arial"/>
                <a:cs typeface="Arial"/>
              </a:rPr>
              <a:t>during </a:t>
            </a:r>
            <a:r>
              <a:rPr sz="1650" spc="-35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year</a:t>
            </a:r>
            <a:r>
              <a:rPr sz="1650" spc="1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50" spc="-65" dirty="0">
                <a:solidFill>
                  <a:srgbClr val="383838"/>
                </a:solidFill>
                <a:latin typeface="Arial"/>
                <a:cs typeface="Arial"/>
              </a:rPr>
              <a:t>2016.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600">
              <a:latin typeface="Arial"/>
              <a:cs typeface="Arial"/>
            </a:endParaRPr>
          </a:p>
          <a:p>
            <a:pPr marL="320675" marR="118110" indent="-131445">
              <a:lnSpc>
                <a:spcPts val="1830"/>
              </a:lnSpc>
              <a:buClr>
                <a:srgbClr val="3B3B3B"/>
              </a:buClr>
              <a:buChar char="•"/>
              <a:tabLst>
                <a:tab pos="322580" algn="l"/>
              </a:tabLst>
            </a:pPr>
            <a:r>
              <a:rPr sz="1650" spc="-55" dirty="0">
                <a:solidFill>
                  <a:srgbClr val="4D4D4D"/>
                </a:solidFill>
                <a:latin typeface="Arial"/>
                <a:cs typeface="Arial"/>
              </a:rPr>
              <a:t>A2er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visualizing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505050"/>
                </a:solidFill>
                <a:latin typeface="Arial"/>
                <a:cs typeface="Arial"/>
              </a:rPr>
              <a:t>crime </a:t>
            </a:r>
            <a:r>
              <a:rPr sz="1650" spc="-25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650" spc="-50" dirty="0">
                <a:solidFill>
                  <a:srgbClr val="444444"/>
                </a:solidFill>
                <a:latin typeface="Arial"/>
                <a:cs typeface="Arial"/>
              </a:rPr>
              <a:t>each </a:t>
            </a:r>
            <a:r>
              <a:rPr sz="1650" spc="-40" dirty="0">
                <a:solidFill>
                  <a:srgbClr val="3F3F3F"/>
                </a:solidFill>
                <a:latin typeface="Arial"/>
                <a:cs typeface="Arial"/>
              </a:rPr>
              <a:t>borough </a:t>
            </a:r>
            <a:r>
              <a:rPr sz="1650" spc="-65" dirty="0">
                <a:solidFill>
                  <a:srgbClr val="525252"/>
                </a:solidFill>
                <a:latin typeface="Arial"/>
                <a:cs typeface="Arial"/>
              </a:rPr>
              <a:t>we </a:t>
            </a:r>
            <a:r>
              <a:rPr sz="1650" spc="-25" dirty="0">
                <a:solidFill>
                  <a:srgbClr val="5B5B5B"/>
                </a:solidFill>
                <a:latin typeface="Arial"/>
                <a:cs typeface="Arial"/>
              </a:rPr>
              <a:t>can </a:t>
            </a:r>
            <a:r>
              <a:rPr sz="1650" spc="-40" dirty="0">
                <a:solidFill>
                  <a:srgbClr val="414141"/>
                </a:solidFill>
                <a:latin typeface="Arial"/>
                <a:cs typeface="Arial"/>
              </a:rPr>
              <a:t>find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650" spc="-50" dirty="0">
                <a:solidFill>
                  <a:srgbClr val="424242"/>
                </a:solidFill>
                <a:latin typeface="Arial"/>
                <a:cs typeface="Arial"/>
              </a:rPr>
              <a:t>borough </a:t>
            </a:r>
            <a:r>
              <a:rPr sz="1650" spc="-50" dirty="0">
                <a:solidFill>
                  <a:srgbClr val="484848"/>
                </a:solidFill>
                <a:latin typeface="Arial"/>
                <a:cs typeface="Arial"/>
              </a:rPr>
              <a:t>with </a:t>
            </a:r>
            <a:r>
              <a:rPr sz="1650" spc="-50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lowest </a:t>
            </a:r>
            <a:r>
              <a:rPr sz="1650" spc="-50" dirty="0">
                <a:solidFill>
                  <a:srgbClr val="484848"/>
                </a:solidFill>
                <a:latin typeface="Arial"/>
                <a:cs typeface="Arial"/>
              </a:rPr>
              <a:t>crime  </a:t>
            </a:r>
            <a:r>
              <a:rPr sz="1650" spc="-40" dirty="0">
                <a:solidFill>
                  <a:srgbClr val="4D4D4D"/>
                </a:solidFill>
                <a:latin typeface="Arial"/>
                <a:cs typeface="Arial"/>
              </a:rPr>
              <a:t>rate.The </a:t>
            </a:r>
            <a:r>
              <a:rPr sz="1650" spc="-30" dirty="0">
                <a:solidFill>
                  <a:srgbClr val="464646"/>
                </a:solidFill>
                <a:latin typeface="Arial"/>
                <a:cs typeface="Arial"/>
              </a:rPr>
              <a:t>third </a:t>
            </a:r>
            <a:r>
              <a:rPr sz="1650" spc="-30" dirty="0">
                <a:solidFill>
                  <a:srgbClr val="4D4D4D"/>
                </a:solidFill>
                <a:latin typeface="Arial"/>
                <a:cs typeface="Arial"/>
              </a:rPr>
              <a:t>data </a:t>
            </a:r>
            <a:r>
              <a:rPr sz="1650" spc="-30" dirty="0">
                <a:solidFill>
                  <a:srgbClr val="4F4F4F"/>
                </a:solidFill>
                <a:latin typeface="Arial"/>
                <a:cs typeface="Arial"/>
              </a:rPr>
              <a:t>set </a:t>
            </a:r>
            <a:r>
              <a:rPr sz="1650" spc="5" dirty="0">
                <a:solidFill>
                  <a:srgbClr val="5B5B5B"/>
                </a:solidFill>
                <a:latin typeface="Arial"/>
                <a:cs typeface="Arial"/>
              </a:rPr>
              <a:t>is </a:t>
            </a:r>
            <a:r>
              <a:rPr sz="1650" spc="-40" dirty="0">
                <a:solidFill>
                  <a:srgbClr val="4F4F4F"/>
                </a:solidFill>
                <a:latin typeface="Arial"/>
                <a:cs typeface="Arial"/>
              </a:rPr>
              <a:t>created, </a:t>
            </a:r>
            <a:r>
              <a:rPr sz="1650" spc="-35" dirty="0">
                <a:solidFill>
                  <a:srgbClr val="484848"/>
                </a:solidFill>
                <a:latin typeface="Arial"/>
                <a:cs typeface="Arial"/>
              </a:rPr>
              <a:t>with the </a:t>
            </a:r>
            <a:r>
              <a:rPr sz="1650" spc="-55" dirty="0">
                <a:solidFill>
                  <a:srgbClr val="494949"/>
                </a:solidFill>
                <a:latin typeface="Arial"/>
                <a:cs typeface="Arial"/>
              </a:rPr>
              <a:t>names </a:t>
            </a:r>
            <a:r>
              <a:rPr sz="1650" spc="-60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650" spc="-35" dirty="0">
                <a:solidFill>
                  <a:srgbClr val="4B4B4B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B4B4B"/>
                </a:solidFill>
                <a:latin typeface="Arial"/>
                <a:cs typeface="Arial"/>
              </a:rPr>
              <a:t>neighborhoods </a:t>
            </a:r>
            <a:r>
              <a:rPr sz="1650" spc="-50" dirty="0">
                <a:solidFill>
                  <a:srgbClr val="464646"/>
                </a:solidFill>
                <a:latin typeface="Arial"/>
                <a:cs typeface="Arial"/>
              </a:rPr>
              <a:t>and </a:t>
            </a:r>
            <a:r>
              <a:rPr sz="1650" spc="-35" dirty="0">
                <a:solidFill>
                  <a:srgbClr val="565656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94949"/>
                </a:solidFill>
                <a:latin typeface="Arial"/>
                <a:cs typeface="Arial"/>
              </a:rPr>
              <a:t>name </a:t>
            </a:r>
            <a:r>
              <a:rPr sz="1650" spc="-60" dirty="0">
                <a:solidFill>
                  <a:srgbClr val="4B4B4B"/>
                </a:solidFill>
                <a:latin typeface="Arial"/>
                <a:cs typeface="Arial"/>
              </a:rPr>
              <a:t>of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the  </a:t>
            </a:r>
            <a:r>
              <a:rPr sz="1650" spc="-50" dirty="0">
                <a:solidFill>
                  <a:srgbClr val="484848"/>
                </a:solidFill>
                <a:latin typeface="Arial"/>
                <a:cs typeface="Arial"/>
              </a:rPr>
              <a:t>borough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with </a:t>
            </a:r>
            <a:r>
              <a:rPr sz="1650" spc="-35" dirty="0">
                <a:solidFill>
                  <a:srgbClr val="3F3F3F"/>
                </a:solidFill>
                <a:latin typeface="Arial"/>
                <a:cs typeface="Arial"/>
              </a:rPr>
              <a:t>the </a:t>
            </a:r>
            <a:r>
              <a:rPr sz="1650" spc="-40" dirty="0">
                <a:solidFill>
                  <a:srgbClr val="3D3D3D"/>
                </a:solidFill>
                <a:latin typeface="Arial"/>
                <a:cs typeface="Arial"/>
              </a:rPr>
              <a:t>latitude </a:t>
            </a:r>
            <a:r>
              <a:rPr sz="1650" spc="-3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650" spc="-45" dirty="0">
                <a:solidFill>
                  <a:srgbClr val="444444"/>
                </a:solidFill>
                <a:latin typeface="Arial"/>
                <a:cs typeface="Arial"/>
              </a:rPr>
              <a:t>longitude </a:t>
            </a:r>
            <a:r>
              <a:rPr sz="1650" spc="-35" dirty="0">
                <a:solidFill>
                  <a:srgbClr val="424242"/>
                </a:solidFill>
                <a:latin typeface="Arial"/>
                <a:cs typeface="Arial"/>
              </a:rPr>
              <a:t>obtained using </a:t>
            </a:r>
            <a:r>
              <a:rPr sz="1650" spc="-40" dirty="0">
                <a:solidFill>
                  <a:srgbClr val="4D4D4D"/>
                </a:solidFill>
                <a:latin typeface="Arial"/>
                <a:cs typeface="Arial"/>
              </a:rPr>
              <a:t>Google </a:t>
            </a:r>
            <a:r>
              <a:rPr sz="1650" spc="-60" dirty="0">
                <a:solidFill>
                  <a:srgbClr val="4D4D4D"/>
                </a:solidFill>
                <a:latin typeface="Arial"/>
                <a:cs typeface="Arial"/>
              </a:rPr>
              <a:t>Maps </a:t>
            </a:r>
            <a:r>
              <a:rPr sz="1650" spc="-55" dirty="0">
                <a:solidFill>
                  <a:srgbClr val="4D4D4D"/>
                </a:solidFill>
                <a:latin typeface="Arial"/>
                <a:cs typeface="Arial"/>
              </a:rPr>
              <a:t>API</a:t>
            </a:r>
            <a:r>
              <a:rPr sz="1650" spc="-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geocoding.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1550">
              <a:latin typeface="Arial"/>
              <a:cs typeface="Arial"/>
            </a:endParaRPr>
          </a:p>
          <a:p>
            <a:pPr marL="320675" marR="270510" indent="-137795">
              <a:lnSpc>
                <a:spcPct val="93000"/>
              </a:lnSpc>
              <a:buClr>
                <a:srgbClr val="444444"/>
              </a:buClr>
              <a:buChar char="•"/>
              <a:tabLst>
                <a:tab pos="317500" algn="l"/>
              </a:tabLst>
            </a:pPr>
            <a:r>
              <a:rPr sz="1650" spc="-50" dirty="0">
                <a:solidFill>
                  <a:srgbClr val="565656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525252"/>
                </a:solidFill>
                <a:latin typeface="Arial"/>
                <a:cs typeface="Arial"/>
              </a:rPr>
              <a:t>new </a:t>
            </a:r>
            <a:r>
              <a:rPr sz="1650" spc="-30" dirty="0">
                <a:solidFill>
                  <a:srgbClr val="484848"/>
                </a:solidFill>
                <a:latin typeface="Arial"/>
                <a:cs typeface="Arial"/>
              </a:rPr>
              <a:t>data </a:t>
            </a:r>
            <a:r>
              <a:rPr sz="1650" spc="-45" dirty="0">
                <a:solidFill>
                  <a:srgbClr val="424242"/>
                </a:solidFill>
                <a:latin typeface="Arial"/>
                <a:cs typeface="Arial"/>
              </a:rPr>
              <a:t>set </a:t>
            </a:r>
            <a:r>
              <a:rPr sz="1650" spc="-30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650" spc="-40" dirty="0">
                <a:solidFill>
                  <a:srgbClr val="525252"/>
                </a:solidFill>
                <a:latin typeface="Arial"/>
                <a:cs typeface="Arial"/>
              </a:rPr>
              <a:t>used </a:t>
            </a:r>
            <a:r>
              <a:rPr sz="1650" spc="-1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50" spc="-55" dirty="0">
                <a:solidFill>
                  <a:srgbClr val="4B4B4B"/>
                </a:solidFill>
                <a:latin typeface="Arial"/>
                <a:cs typeface="Arial"/>
              </a:rPr>
              <a:t>generate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1650" spc="-10" dirty="0">
                <a:solidFill>
                  <a:srgbClr val="4B4B4B"/>
                </a:solidFill>
                <a:latin typeface="Arial"/>
                <a:cs typeface="Arial"/>
              </a:rPr>
              <a:t>10 </a:t>
            </a:r>
            <a:r>
              <a:rPr sz="1650" spc="-45" dirty="0">
                <a:solidFill>
                  <a:srgbClr val="494949"/>
                </a:solidFill>
                <a:latin typeface="Arial"/>
                <a:cs typeface="Arial"/>
              </a:rPr>
              <a:t>most </a:t>
            </a:r>
            <a:r>
              <a:rPr sz="1650" spc="-55" dirty="0">
                <a:solidFill>
                  <a:srgbClr val="525252"/>
                </a:solidFill>
                <a:latin typeface="Arial"/>
                <a:cs typeface="Arial"/>
              </a:rPr>
              <a:t>common </a:t>
            </a:r>
            <a:r>
              <a:rPr sz="1650" spc="-45" dirty="0">
                <a:solidFill>
                  <a:srgbClr val="565656"/>
                </a:solidFill>
                <a:latin typeface="Arial"/>
                <a:cs typeface="Arial"/>
              </a:rPr>
              <a:t>venues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for </a:t>
            </a:r>
            <a:r>
              <a:rPr sz="1650" spc="-50" dirty="0">
                <a:solidFill>
                  <a:srgbClr val="444444"/>
                </a:solidFill>
                <a:latin typeface="Arial"/>
                <a:cs typeface="Arial"/>
              </a:rPr>
              <a:t>each </a:t>
            </a:r>
            <a:r>
              <a:rPr sz="1650" spc="-50" dirty="0">
                <a:solidFill>
                  <a:srgbClr val="424242"/>
                </a:solidFill>
                <a:latin typeface="Arial"/>
                <a:cs typeface="Arial"/>
              </a:rPr>
              <a:t>neighborhood  </a:t>
            </a:r>
            <a:r>
              <a:rPr sz="1650" spc="-45" dirty="0">
                <a:solidFill>
                  <a:srgbClr val="3D3D3D"/>
                </a:solidFill>
                <a:latin typeface="Arial"/>
                <a:cs typeface="Arial"/>
              </a:rPr>
              <a:t>using </a:t>
            </a:r>
            <a:r>
              <a:rPr sz="1650" spc="-35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Foursquare </a:t>
            </a:r>
            <a:r>
              <a:rPr sz="1650" spc="-50" dirty="0">
                <a:solidFill>
                  <a:srgbClr val="4D4D4D"/>
                </a:solidFill>
                <a:latin typeface="Arial"/>
                <a:cs typeface="Arial"/>
              </a:rPr>
              <a:t>API, </a:t>
            </a:r>
            <a:r>
              <a:rPr sz="1650" spc="-35" dirty="0">
                <a:solidFill>
                  <a:srgbClr val="4D4D4D"/>
                </a:solidFill>
                <a:latin typeface="Arial"/>
                <a:cs typeface="Arial"/>
              </a:rPr>
              <a:t>finally </a:t>
            </a:r>
            <a:r>
              <a:rPr sz="1650" spc="-45" dirty="0">
                <a:solidFill>
                  <a:srgbClr val="444444"/>
                </a:solidFill>
                <a:latin typeface="Arial"/>
                <a:cs typeface="Arial"/>
              </a:rPr>
              <a:t>using </a:t>
            </a:r>
            <a:r>
              <a:rPr sz="1650" spc="-85" dirty="0">
                <a:solidFill>
                  <a:srgbClr val="565656"/>
                </a:solidFill>
                <a:latin typeface="Arial"/>
                <a:cs typeface="Arial"/>
              </a:rPr>
              <a:t>k </a:t>
            </a:r>
            <a:r>
              <a:rPr sz="1650" spc="-50" dirty="0">
                <a:solidFill>
                  <a:srgbClr val="4F4F4F"/>
                </a:solidFill>
                <a:latin typeface="Arial"/>
                <a:cs typeface="Arial"/>
              </a:rPr>
              <a:t>means </a:t>
            </a:r>
            <a:r>
              <a:rPr sz="1650" spc="-35" dirty="0">
                <a:solidFill>
                  <a:srgbClr val="414141"/>
                </a:solidFill>
                <a:latin typeface="Arial"/>
                <a:cs typeface="Arial"/>
              </a:rPr>
              <a:t>clustering </a:t>
            </a:r>
            <a:r>
              <a:rPr sz="1650" spc="-45" dirty="0">
                <a:solidFill>
                  <a:srgbClr val="424242"/>
                </a:solidFill>
                <a:latin typeface="Arial"/>
                <a:cs typeface="Arial"/>
              </a:rPr>
              <a:t>algorithm </a:t>
            </a:r>
            <a:r>
              <a:rPr sz="1650" spc="-40" dirty="0">
                <a:solidFill>
                  <a:srgbClr val="3B3B3B"/>
                </a:solidFill>
                <a:latin typeface="Arial"/>
                <a:cs typeface="Arial"/>
              </a:rPr>
              <a:t>to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cluster </a:t>
            </a:r>
            <a:r>
              <a:rPr sz="1650" spc="-40" dirty="0">
                <a:solidFill>
                  <a:srgbClr val="4B4B4B"/>
                </a:solidFill>
                <a:latin typeface="Arial"/>
                <a:cs typeface="Arial"/>
              </a:rPr>
              <a:t>similar  </a:t>
            </a:r>
            <a:r>
              <a:rPr sz="1650" spc="-45" dirty="0">
                <a:solidFill>
                  <a:srgbClr val="3F3F3F"/>
                </a:solidFill>
                <a:latin typeface="Arial"/>
                <a:cs typeface="Arial"/>
              </a:rPr>
              <a:t>neighborhoods</a:t>
            </a:r>
            <a:r>
              <a:rPr sz="1650" spc="15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1650" spc="-55" dirty="0">
                <a:solidFill>
                  <a:srgbClr val="464646"/>
                </a:solidFill>
                <a:latin typeface="Arial"/>
                <a:cs typeface="Arial"/>
              </a:rPr>
              <a:t>together.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655" y="1257101"/>
            <a:ext cx="311960" cy="2992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7141" y="1238001"/>
            <a:ext cx="840382" cy="40109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09985" y="2962271"/>
            <a:ext cx="6120765" cy="0"/>
          </a:xfrm>
          <a:custGeom>
            <a:avLst/>
            <a:gdLst/>
            <a:ahLst/>
            <a:cxnLst/>
            <a:rect l="l" t="t" r="r" b="b"/>
            <a:pathLst>
              <a:path w="6120765">
                <a:moveTo>
                  <a:pt x="0" y="0"/>
                </a:moveTo>
                <a:lnTo>
                  <a:pt x="6120364" y="0"/>
                </a:lnTo>
              </a:path>
            </a:pathLst>
          </a:custGeom>
          <a:ln w="3175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4536" y="3090664"/>
            <a:ext cx="381992" cy="700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1109" y="2836002"/>
            <a:ext cx="1031378" cy="763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24448" y="2836002"/>
            <a:ext cx="3686224" cy="763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3683" y="3389891"/>
            <a:ext cx="643020" cy="70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8464" y="3205261"/>
            <a:ext cx="948613" cy="636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8464" y="4122042"/>
            <a:ext cx="948613" cy="636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93572" y="4313039"/>
            <a:ext cx="496589" cy="572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11763" y="2836002"/>
            <a:ext cx="178263" cy="636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58647" y="3759150"/>
            <a:ext cx="1031378" cy="636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47595" y="3574520"/>
            <a:ext cx="859482" cy="636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58464" y="3943779"/>
            <a:ext cx="948613" cy="7321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31771" y="3389891"/>
            <a:ext cx="458390" cy="636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38138" y="3759150"/>
            <a:ext cx="452024" cy="6366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80929" y="1831714"/>
            <a:ext cx="5646420" cy="690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10" dirty="0">
                <a:solidFill>
                  <a:srgbClr val="494949"/>
                </a:solidFill>
                <a:latin typeface="Arial"/>
                <a:cs typeface="Arial"/>
              </a:rPr>
              <a:t>Exploratory </a:t>
            </a:r>
            <a:r>
              <a:rPr sz="1550" spc="-30" dirty="0">
                <a:solidFill>
                  <a:srgbClr val="4D4D4D"/>
                </a:solidFill>
                <a:latin typeface="Arial"/>
                <a:cs typeface="Arial"/>
              </a:rPr>
              <a:t>Data</a:t>
            </a:r>
            <a:r>
              <a:rPr sz="155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4B4B4B"/>
                </a:solidFill>
                <a:latin typeface="Arial"/>
                <a:cs typeface="Arial"/>
              </a:rPr>
              <a:t>Analysis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L="3234055">
              <a:lnSpc>
                <a:spcPct val="100000"/>
              </a:lnSpc>
            </a:pPr>
            <a:r>
              <a:rPr sz="1500" spc="-35" dirty="0">
                <a:solidFill>
                  <a:srgbClr val="4B4B4B"/>
                </a:solidFill>
                <a:latin typeface="Arial"/>
                <a:cs typeface="Arial"/>
              </a:rPr>
              <a:t>Statistical </a:t>
            </a:r>
            <a:r>
              <a:rPr sz="1500" spc="-45" dirty="0">
                <a:solidFill>
                  <a:srgbClr val="494949"/>
                </a:solidFill>
                <a:latin typeface="Arial"/>
                <a:cs typeface="Arial"/>
              </a:rPr>
              <a:t>summary </a:t>
            </a:r>
            <a:r>
              <a:rPr sz="1500" spc="-70" dirty="0">
                <a:solidFill>
                  <a:srgbClr val="4F4F4F"/>
                </a:solidFill>
                <a:latin typeface="Arial"/>
                <a:cs typeface="Arial"/>
              </a:rPr>
              <a:t>of</a:t>
            </a:r>
            <a:r>
              <a:rPr sz="1500" spc="-3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500" spc="-30" dirty="0">
                <a:solidFill>
                  <a:srgbClr val="4B4B4B"/>
                </a:solidFill>
                <a:latin typeface="Arial"/>
                <a:cs typeface="Arial"/>
              </a:rPr>
              <a:t>crimes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222366" y="1062954"/>
            <a:ext cx="177228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-120" dirty="0">
                <a:solidFill>
                  <a:srgbClr val="2675D1"/>
                </a:solidFill>
              </a:rPr>
              <a:t>Methodo</a:t>
            </a:r>
            <a:endParaRPr sz="3750"/>
          </a:p>
        </p:txBody>
      </p:sp>
      <p:sp>
        <p:nvSpPr>
          <p:cNvPr id="23" name="object 23"/>
          <p:cNvSpPr txBox="1"/>
          <p:nvPr/>
        </p:nvSpPr>
        <p:spPr>
          <a:xfrm>
            <a:off x="2329654" y="3164620"/>
            <a:ext cx="764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meen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208e.242424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38214" y="3164620"/>
            <a:ext cx="10210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5" dirty="0">
                <a:solidFill>
                  <a:srgbClr val="181818"/>
                </a:solidFill>
                <a:latin typeface="Arial"/>
                <a:cs typeface="Arial"/>
              </a:rPr>
              <a:t>194a.S4S45S </a:t>
            </a:r>
            <a:r>
              <a:rPr sz="700" spc="-70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r>
              <a:rPr sz="700" spc="-70" dirty="0">
                <a:solidFill>
                  <a:srgbClr val="1C1C1C"/>
                </a:solidFill>
                <a:latin typeface="Arial"/>
                <a:cs typeface="Arial"/>
              </a:rPr>
              <a:t>17B </a:t>
            </a:r>
            <a:r>
              <a:rPr sz="700" spc="-80" dirty="0">
                <a:solidFill>
                  <a:srgbClr val="2F2F2F"/>
                </a:solidFill>
                <a:latin typeface="Arial"/>
                <a:cs typeface="Arial"/>
              </a:rPr>
              <a:t>GUI</a:t>
            </a:r>
            <a:r>
              <a:rPr sz="70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700" spc="-65" dirty="0">
                <a:solidFill>
                  <a:srgbClr val="2D2D2D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75805" y="3533878"/>
            <a:ext cx="725170" cy="67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95" algn="just">
              <a:lnSpc>
                <a:spcPct val="100000"/>
              </a:lnSpc>
              <a:spcBef>
                <a:spcPts val="95"/>
              </a:spcBef>
            </a:pPr>
            <a:r>
              <a:rPr sz="700" spc="-35" dirty="0">
                <a:solidFill>
                  <a:srgbClr val="0E0E0E"/>
                </a:solidFill>
                <a:latin typeface="Arial"/>
                <a:cs typeface="Arial"/>
              </a:rPr>
              <a:t>rrdn        </a:t>
            </a:r>
            <a:r>
              <a:rPr sz="700" spc="114" dirty="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Z.000Q€t</a:t>
            </a:r>
            <a:endParaRPr sz="700">
              <a:latin typeface="Arial"/>
              <a:cs typeface="Arial"/>
            </a:endParaRPr>
          </a:p>
          <a:p>
            <a:pPr marL="13335" marR="5080" indent="-1270" algn="just">
              <a:lnSpc>
                <a:spcPct val="170100"/>
              </a:lnSpc>
              <a:spcBef>
                <a:spcPts val="25"/>
              </a:spcBef>
            </a:pPr>
            <a:r>
              <a:rPr sz="700" spc="-155" dirty="0">
                <a:latin typeface="Arial"/>
                <a:cs typeface="Arial"/>
              </a:rPr>
              <a:t>OXSL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65" dirty="0">
                <a:solidFill>
                  <a:srgbClr val="262626"/>
                </a:solidFill>
                <a:latin typeface="Arial"/>
                <a:cs typeface="Arial"/>
              </a:rPr>
              <a:t>1531.0000€O  </a:t>
            </a:r>
            <a:r>
              <a:rPr sz="700" dirty="0">
                <a:latin typeface="Arial"/>
                <a:cs typeface="Arial"/>
              </a:rPr>
              <a:t>60X </a:t>
            </a:r>
            <a:r>
              <a:rPr sz="700" spc="-60" dirty="0">
                <a:solidFill>
                  <a:srgbClr val="2A2A2A"/>
                </a:solidFill>
                <a:latin typeface="Arial"/>
                <a:cs typeface="Arial"/>
              </a:rPr>
              <a:t>1071.000IXAf  </a:t>
            </a:r>
            <a:r>
              <a:rPr sz="700" spc="-65" dirty="0">
                <a:latin typeface="Arial"/>
                <a:cs typeface="Arial"/>
              </a:rPr>
              <a:t>y63«   </a:t>
            </a:r>
            <a:r>
              <a:rPr sz="700" spc="-50" dirty="0">
                <a:latin typeface="Arial"/>
                <a:cs typeface="Arial"/>
              </a:rPr>
              <a:t> </a:t>
            </a:r>
            <a:r>
              <a:rPr sz="700" spc="-40" dirty="0">
                <a:solidFill>
                  <a:srgbClr val="0F0F0F"/>
                </a:solidFill>
                <a:latin typeface="Arial"/>
                <a:cs typeface="Arial"/>
              </a:rPr>
              <a:t>28s1.000Izz›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38214" y="3349250"/>
            <a:ext cx="487045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z="700" b="1" spc="-55" dirty="0">
                <a:latin typeface="Arial"/>
                <a:cs typeface="Arial"/>
              </a:rPr>
              <a:t>625.107070</a:t>
            </a:r>
            <a:endParaRPr sz="7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700" spc="-40" dirty="0">
                <a:solidFill>
                  <a:srgbClr val="343434"/>
                </a:solidFill>
                <a:latin typeface="Arial"/>
                <a:cs typeface="Arial"/>
              </a:rPr>
              <a:t>2.00t</a:t>
            </a:r>
            <a:r>
              <a:rPr sz="700" spc="40" dirty="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sz="700" spc="-120" dirty="0">
                <a:solidFill>
                  <a:srgbClr val="343434"/>
                </a:solidFill>
                <a:latin typeface="Arial"/>
                <a:cs typeface="Arial"/>
              </a:rPr>
              <a:t>IXXI</a:t>
            </a:r>
            <a:endParaRPr sz="700">
              <a:latin typeface="Arial"/>
              <a:cs typeface="Arial"/>
            </a:endParaRPr>
          </a:p>
          <a:p>
            <a:pPr marR="12065" algn="r">
              <a:lnSpc>
                <a:spcPct val="100000"/>
              </a:lnSpc>
              <a:spcBef>
                <a:spcPts val="610"/>
              </a:spcBef>
            </a:pPr>
            <a:r>
              <a:rPr sz="700" spc="-70" dirty="0">
                <a:solidFill>
                  <a:srgbClr val="424242"/>
                </a:solidFill>
                <a:latin typeface="Arial"/>
                <a:cs typeface="Arial"/>
              </a:rPr>
              <a:t>185ILOAX¥KI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6596" y="3349250"/>
            <a:ext cx="443865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latin typeface="Arial"/>
                <a:cs typeface="Arial"/>
              </a:rPr>
              <a:t>58 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400418</a:t>
            </a:r>
            <a:endParaRPr sz="70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  <a:spcBef>
                <a:spcPts val="615"/>
              </a:spcBef>
            </a:pPr>
            <a:r>
              <a:rPr sz="700" spc="-55" dirty="0">
                <a:latin typeface="Arial"/>
                <a:cs typeface="Arial"/>
              </a:rPr>
              <a:t>10.IAI0000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299085" algn="l"/>
              </a:tabLst>
            </a:pPr>
            <a:r>
              <a:rPr sz="700" spc="-50" dirty="0">
                <a:solidFill>
                  <a:srgbClr val="161616"/>
                </a:solidFill>
                <a:latin typeface="Arial"/>
                <a:cs typeface="Arial"/>
              </a:rPr>
              <a:t>74</a:t>
            </a:r>
            <a:r>
              <a:rPr sz="700" spc="-45" dirty="0">
                <a:solidFill>
                  <a:srgbClr val="161616"/>
                </a:solidFill>
                <a:latin typeface="Arial"/>
                <a:cs typeface="Arial"/>
              </a:rPr>
              <a:t>3</a:t>
            </a:r>
            <a:r>
              <a:rPr sz="700" dirty="0">
                <a:solidFill>
                  <a:srgbClr val="161616"/>
                </a:solidFill>
                <a:latin typeface="Arial"/>
                <a:cs typeface="Arial"/>
              </a:rPr>
              <a:t>	</a:t>
            </a:r>
            <a:r>
              <a:rPr sz="700" spc="-50" dirty="0">
                <a:solidFill>
                  <a:srgbClr val="161616"/>
                </a:solidFill>
                <a:latin typeface="Arial"/>
                <a:cs typeface="Arial"/>
              </a:rPr>
              <a:t>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37330" y="3903137"/>
            <a:ext cx="1014094" cy="30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700" spc="-55" dirty="0">
                <a:solidFill>
                  <a:srgbClr val="111111"/>
                </a:solidFill>
                <a:latin typeface="Arial"/>
                <a:cs typeface="Arial"/>
              </a:rPr>
              <a:t>1086.IAf0000   </a:t>
            </a:r>
            <a:r>
              <a:rPr sz="700" spc="-4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700" spc="-70" dirty="0">
                <a:solidFill>
                  <a:srgbClr val="212121"/>
                </a:solidFill>
                <a:latin typeface="Arial"/>
                <a:cs typeface="Arial"/>
              </a:rPr>
              <a:t>10BS.IAI0000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700" spc="-50" dirty="0">
                <a:latin typeface="Arial"/>
                <a:cs typeface="Arial"/>
              </a:rPr>
              <a:t>SZS1.aAzzz›  </a:t>
            </a:r>
            <a:r>
              <a:rPr sz="700" spc="60" dirty="0">
                <a:latin typeface="Arial"/>
                <a:cs typeface="Arial"/>
              </a:rPr>
              <a:t> </a:t>
            </a:r>
            <a:r>
              <a:rPr sz="700" spc="-60" dirty="0">
                <a:latin typeface="Arial"/>
                <a:cs typeface="Arial"/>
              </a:rPr>
              <a:t>1617.¢zzI000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80587" y="4266031"/>
            <a:ext cx="7207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max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60" dirty="0">
                <a:latin typeface="Arial"/>
                <a:cs typeface="Arial"/>
              </a:rPr>
              <a:t>3402.0000€B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43696" y="4266031"/>
            <a:ext cx="100774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60" dirty="0">
                <a:solidFill>
                  <a:srgbClr val="0E0E0E"/>
                </a:solidFill>
                <a:latin typeface="Arial"/>
                <a:cs typeface="Arial"/>
              </a:rPr>
              <a:t>SZ16.0000QI</a:t>
            </a:r>
            <a:r>
              <a:rPr sz="700" spc="-15" dirty="0">
                <a:solidFill>
                  <a:srgbClr val="0E0E0E"/>
                </a:solidFill>
                <a:latin typeface="Arial"/>
                <a:cs typeface="Arial"/>
              </a:rPr>
              <a:t> </a:t>
            </a:r>
            <a:r>
              <a:rPr sz="700" spc="-60" dirty="0">
                <a:latin typeface="Arial"/>
                <a:cs typeface="Arial"/>
              </a:rPr>
              <a:t>2738.IAI0000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43257" y="3349250"/>
            <a:ext cx="4298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5" dirty="0">
                <a:solidFill>
                  <a:srgbClr val="111111"/>
                </a:solidFill>
                <a:latin typeface="Arial"/>
                <a:cs typeface="Arial"/>
              </a:rPr>
              <a:t>223.2B08B8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79492" y="3349250"/>
            <a:ext cx="4368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5" dirty="0">
                <a:solidFill>
                  <a:srgbClr val="282828"/>
                </a:solidFill>
                <a:latin typeface="Arial"/>
                <a:cs typeface="Arial"/>
              </a:rPr>
              <a:t>441.426300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42049" y="3718509"/>
            <a:ext cx="4318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90" dirty="0">
                <a:solidFill>
                  <a:srgbClr val="1A1A1A"/>
                </a:solidFill>
                <a:latin typeface="Arial"/>
                <a:cs typeface="Arial"/>
              </a:rPr>
              <a:t>978.00¢XXXI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839" y="3718509"/>
            <a:ext cx="44195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65" dirty="0">
                <a:latin typeface="Arial"/>
                <a:cs typeface="Arial"/>
              </a:rPr>
              <a:t>377.IXt000€I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98015" y="4266031"/>
            <a:ext cx="10160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90" dirty="0">
                <a:latin typeface="Arial"/>
                <a:cs typeface="Arial"/>
              </a:rPr>
              <a:t>130S.00€¥XAI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60" dirty="0">
                <a:solidFill>
                  <a:srgbClr val="2F2F2F"/>
                </a:solidFill>
                <a:latin typeface="Arial"/>
                <a:cs typeface="Arial"/>
              </a:rPr>
              <a:t>1822.IAI00IXI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21812" y="3164620"/>
            <a:ext cx="47370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60" dirty="0">
                <a:solidFill>
                  <a:srgbClr val="1F1F1F"/>
                </a:solidFill>
                <a:latin typeface="Arial"/>
                <a:cs typeface="Arial"/>
              </a:rPr>
              <a:t>8010.1Z1212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60454" y="3533878"/>
            <a:ext cx="440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5" dirty="0">
                <a:solidFill>
                  <a:srgbClr val="212121"/>
                </a:solidFill>
                <a:latin typeface="Arial"/>
                <a:cs typeface="Arial"/>
              </a:rPr>
              <a:t>110.0000IKI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322" y="3903137"/>
            <a:ext cx="530225" cy="30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z="700" spc="-60" dirty="0">
                <a:solidFill>
                  <a:srgbClr val="1A1A1A"/>
                </a:solidFill>
                <a:latin typeface="Arial"/>
                <a:cs typeface="Arial"/>
              </a:rPr>
              <a:t>802IL0000IX'I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700" spc="-50" dirty="0">
                <a:latin typeface="Arial"/>
                <a:cs typeface="Arial"/>
              </a:rPr>
              <a:t>10780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110" dirty="0">
                <a:latin typeface="Arial"/>
                <a:cs typeface="Arial"/>
              </a:rPr>
              <a:t>AIOOtKI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43914" y="3164620"/>
            <a:ext cx="106553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5" dirty="0">
                <a:solidFill>
                  <a:srgbClr val="2A2A2A"/>
                </a:solidFill>
                <a:latin typeface="Arial"/>
                <a:cs typeface="Arial"/>
              </a:rPr>
              <a:t>TO41.848485    </a:t>
            </a:r>
            <a:r>
              <a:rPr sz="700" spc="-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75" dirty="0">
                <a:solidFill>
                  <a:srgbClr val="282828"/>
                </a:solidFill>
                <a:latin typeface="Arial"/>
                <a:cs typeface="Arial"/>
              </a:rPr>
              <a:t>f2ROKB8B070</a:t>
            </a:r>
            <a:endParaRPr sz="700">
              <a:latin typeface="Arial"/>
              <a:cs typeface="Arial"/>
            </a:endParaRPr>
          </a:p>
          <a:p>
            <a:pPr marL="100965" marR="5080" indent="-88900">
              <a:lnSpc>
                <a:spcPct val="173100"/>
              </a:lnSpc>
              <a:tabLst>
                <a:tab pos="628650" algn="l"/>
              </a:tabLst>
            </a:pPr>
            <a:r>
              <a:rPr sz="700" spc="-65" dirty="0">
                <a:solidFill>
                  <a:srgbClr val="2F2F2F"/>
                </a:solidFill>
                <a:latin typeface="Arial"/>
                <a:cs typeface="Arial"/>
              </a:rPr>
              <a:t>ZS13.801551 </a:t>
            </a:r>
            <a:r>
              <a:rPr sz="700" spc="-50" dirty="0">
                <a:solidFill>
                  <a:srgbClr val="111111"/>
                </a:solidFill>
                <a:latin typeface="Arial"/>
                <a:cs typeface="Arial"/>
              </a:rPr>
              <a:t>8828 </a:t>
            </a:r>
            <a:r>
              <a:rPr sz="700" spc="-60" dirty="0">
                <a:solidFill>
                  <a:srgbClr val="111111"/>
                </a:solidFill>
                <a:latin typeface="Arial"/>
                <a:cs typeface="Arial"/>
              </a:rPr>
              <a:t>874B  </a:t>
            </a:r>
            <a:r>
              <a:rPr sz="700" spc="-70" dirty="0">
                <a:solidFill>
                  <a:srgbClr val="282828"/>
                </a:solidFill>
                <a:latin typeface="Arial"/>
                <a:cs typeface="Arial"/>
              </a:rPr>
              <a:t>2S.000\XXI	</a:t>
            </a:r>
            <a:r>
              <a:rPr sz="700" spc="-85" dirty="0">
                <a:latin typeface="Arial"/>
                <a:cs typeface="Arial"/>
              </a:rPr>
              <a:t>178.I¥XXI£I€I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41792" y="3903137"/>
            <a:ext cx="1056005" cy="30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solidFill>
                  <a:srgbClr val="0E0E0E"/>
                </a:solidFill>
                <a:latin typeface="Arial"/>
                <a:cs typeface="Arial"/>
              </a:rPr>
              <a:t>740B.000tXAI </a:t>
            </a:r>
            <a:r>
              <a:rPr sz="700" spc="-70" dirty="0">
                <a:solidFill>
                  <a:srgbClr val="1F1F1F"/>
                </a:solidFill>
                <a:latin typeface="Arial"/>
                <a:cs typeface="Arial"/>
              </a:rPr>
              <a:t>22730.IXXXI00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700" spc="-55" dirty="0">
                <a:latin typeface="Arial"/>
                <a:cs typeface="Arial"/>
              </a:rPr>
              <a:t>8832.000000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a7174.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98199" y="4266031"/>
            <a:ext cx="10979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latin typeface="Arial"/>
                <a:cs typeface="Arial"/>
              </a:rPr>
              <a:t>10834.00IXXXI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48330AXXItI0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10722" y="4798521"/>
            <a:ext cx="8467725" cy="9010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3810">
              <a:lnSpc>
                <a:spcPct val="89800"/>
              </a:lnSpc>
              <a:spcBef>
                <a:spcPts val="305"/>
              </a:spcBef>
            </a:pPr>
            <a:r>
              <a:rPr sz="1550" spc="-75" dirty="0">
                <a:solidFill>
                  <a:srgbClr val="505050"/>
                </a:solidFill>
                <a:latin typeface="Arial"/>
                <a:cs typeface="Arial"/>
              </a:rPr>
              <a:t>The </a:t>
            </a:r>
            <a:r>
              <a:rPr sz="1550" spc="-50" dirty="0">
                <a:solidFill>
                  <a:srgbClr val="3D3D3D"/>
                </a:solidFill>
                <a:latin typeface="Arial"/>
                <a:cs typeface="Arial"/>
              </a:rPr>
              <a:t>count </a:t>
            </a:r>
            <a:r>
              <a:rPr sz="1550" spc="-55" dirty="0">
                <a:solidFill>
                  <a:srgbClr val="595959"/>
                </a:solidFill>
                <a:latin typeface="Arial"/>
                <a:cs typeface="Arial"/>
              </a:rPr>
              <a:t>for </a:t>
            </a:r>
            <a:r>
              <a:rPr sz="1550" spc="-75" dirty="0">
                <a:solidFill>
                  <a:srgbClr val="4B4B4B"/>
                </a:solidFill>
                <a:latin typeface="Arial"/>
                <a:cs typeface="Arial"/>
              </a:rPr>
              <a:t>each </a:t>
            </a:r>
            <a:r>
              <a:rPr sz="1550" spc="-65" dirty="0">
                <a:solidFill>
                  <a:srgbClr val="4F4F4F"/>
                </a:solidFill>
                <a:latin typeface="Arial"/>
                <a:cs typeface="Arial"/>
              </a:rPr>
              <a:t>of </a:t>
            </a:r>
            <a:r>
              <a:rPr sz="1550" spc="-4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550" spc="-75" dirty="0">
                <a:solidFill>
                  <a:srgbClr val="484848"/>
                </a:solidFill>
                <a:latin typeface="Arial"/>
                <a:cs typeface="Arial"/>
              </a:rPr>
              <a:t>major </a:t>
            </a:r>
            <a:r>
              <a:rPr sz="1550" spc="-60" dirty="0">
                <a:solidFill>
                  <a:srgbClr val="4B4B4B"/>
                </a:solidFill>
                <a:latin typeface="Arial"/>
                <a:cs typeface="Arial"/>
              </a:rPr>
              <a:t>categories </a:t>
            </a:r>
            <a:r>
              <a:rPr sz="1550" spc="-65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550" spc="-50" dirty="0">
                <a:solidFill>
                  <a:srgbClr val="4B4B4B"/>
                </a:solidFill>
                <a:latin typeface="Arial"/>
                <a:cs typeface="Arial"/>
              </a:rPr>
              <a:t>crime </a:t>
            </a:r>
            <a:r>
              <a:rPr sz="1550" spc="-50" dirty="0">
                <a:solidFill>
                  <a:srgbClr val="4D4D4D"/>
                </a:solidFill>
                <a:latin typeface="Arial"/>
                <a:cs typeface="Arial"/>
              </a:rPr>
              <a:t>returns </a:t>
            </a:r>
            <a:r>
              <a:rPr sz="1550" spc="-55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550" spc="-60" dirty="0">
                <a:solidFill>
                  <a:srgbClr val="505050"/>
                </a:solidFill>
                <a:latin typeface="Arial"/>
                <a:cs typeface="Arial"/>
              </a:rPr>
              <a:t>value </a:t>
            </a:r>
            <a:r>
              <a:rPr sz="1550" spc="-40" dirty="0">
                <a:solidFill>
                  <a:srgbClr val="525252"/>
                </a:solidFill>
                <a:latin typeface="Arial"/>
                <a:cs typeface="Arial"/>
              </a:rPr>
              <a:t>33 </a:t>
            </a:r>
            <a:r>
              <a:rPr sz="1550" spc="-60" dirty="0">
                <a:solidFill>
                  <a:srgbClr val="4B4B4B"/>
                </a:solidFill>
                <a:latin typeface="Arial"/>
                <a:cs typeface="Arial"/>
              </a:rPr>
              <a:t>which </a:t>
            </a:r>
            <a:r>
              <a:rPr sz="1550" spc="-50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550" spc="-55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550" spc="-85" dirty="0">
                <a:solidFill>
                  <a:srgbClr val="4B4B4B"/>
                </a:solidFill>
                <a:latin typeface="Arial"/>
                <a:cs typeface="Arial"/>
              </a:rPr>
              <a:t>number </a:t>
            </a:r>
            <a:r>
              <a:rPr sz="1550" spc="-9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550" spc="-75" dirty="0">
                <a:solidFill>
                  <a:srgbClr val="525252"/>
                </a:solidFill>
                <a:latin typeface="Arial"/>
                <a:cs typeface="Arial"/>
              </a:rPr>
              <a:t>London  </a:t>
            </a:r>
            <a:r>
              <a:rPr sz="1500" spc="-45" dirty="0">
                <a:solidFill>
                  <a:srgbClr val="4F4F4F"/>
                </a:solidFill>
                <a:latin typeface="Arial"/>
                <a:cs typeface="Arial"/>
              </a:rPr>
              <a:t>boroughs. </a:t>
            </a:r>
            <a:r>
              <a:rPr sz="1500" spc="-30" dirty="0">
                <a:solidFill>
                  <a:srgbClr val="444444"/>
                </a:solidFill>
                <a:latin typeface="Arial"/>
                <a:cs typeface="Arial"/>
              </a:rPr>
              <a:t>‘Theft </a:t>
            </a:r>
            <a:r>
              <a:rPr sz="1500" spc="-15" dirty="0">
                <a:solidFill>
                  <a:srgbClr val="4D4D4D"/>
                </a:solidFill>
                <a:latin typeface="Arial"/>
                <a:cs typeface="Arial"/>
              </a:rPr>
              <a:t>and </a:t>
            </a:r>
            <a:r>
              <a:rPr sz="1500" spc="-35" dirty="0">
                <a:solidFill>
                  <a:srgbClr val="424242"/>
                </a:solidFill>
                <a:latin typeface="Arial"/>
                <a:cs typeface="Arial"/>
              </a:rPr>
              <a:t>Handling’ </a:t>
            </a:r>
            <a:r>
              <a:rPr sz="1500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1500" spc="-3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1500" spc="-35" dirty="0">
                <a:solidFill>
                  <a:srgbClr val="4B4B4B"/>
                </a:solidFill>
                <a:latin typeface="Arial"/>
                <a:cs typeface="Arial"/>
              </a:rPr>
              <a:t>highest </a:t>
            </a:r>
            <a:r>
              <a:rPr sz="1500" spc="-30" dirty="0">
                <a:solidFill>
                  <a:srgbClr val="3F3F3F"/>
                </a:solidFill>
                <a:latin typeface="Arial"/>
                <a:cs typeface="Arial"/>
              </a:rPr>
              <a:t>reported </a:t>
            </a:r>
            <a:r>
              <a:rPr sz="1500" spc="-30" dirty="0">
                <a:solidFill>
                  <a:srgbClr val="464646"/>
                </a:solidFill>
                <a:latin typeface="Arial"/>
                <a:cs typeface="Arial"/>
              </a:rPr>
              <a:t>crime </a:t>
            </a:r>
            <a:r>
              <a:rPr sz="1500" spc="-40" dirty="0">
                <a:solidFill>
                  <a:srgbClr val="4B4B4B"/>
                </a:solidFill>
                <a:latin typeface="Arial"/>
                <a:cs typeface="Arial"/>
              </a:rPr>
              <a:t>during </a:t>
            </a:r>
            <a:r>
              <a:rPr sz="1500" spc="-35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1500" spc="-30" dirty="0">
                <a:solidFill>
                  <a:srgbClr val="4D4D4D"/>
                </a:solidFill>
                <a:latin typeface="Arial"/>
                <a:cs typeface="Arial"/>
              </a:rPr>
              <a:t>year </a:t>
            </a:r>
            <a:r>
              <a:rPr sz="1500" spc="-40" dirty="0">
                <a:solidFill>
                  <a:srgbClr val="484848"/>
                </a:solidFill>
                <a:latin typeface="Arial"/>
                <a:cs typeface="Arial"/>
              </a:rPr>
              <a:t>2016 </a:t>
            </a:r>
            <a:r>
              <a:rPr sz="1500" spc="-35" dirty="0">
                <a:solidFill>
                  <a:srgbClr val="444444"/>
                </a:solidFill>
                <a:latin typeface="Arial"/>
                <a:cs typeface="Arial"/>
              </a:rPr>
              <a:t>followed </a:t>
            </a:r>
            <a:r>
              <a:rPr sz="1500" spc="-30" dirty="0">
                <a:solidFill>
                  <a:srgbClr val="525252"/>
                </a:solidFill>
                <a:latin typeface="Arial"/>
                <a:cs typeface="Arial"/>
              </a:rPr>
              <a:t>by </a:t>
            </a:r>
            <a:r>
              <a:rPr sz="1500" spc="-40" dirty="0">
                <a:solidFill>
                  <a:srgbClr val="464646"/>
                </a:solidFill>
                <a:latin typeface="Arial"/>
                <a:cs typeface="Arial"/>
              </a:rPr>
              <a:t>‘Violence  </a:t>
            </a:r>
            <a:r>
              <a:rPr sz="1600" spc="-80" dirty="0">
                <a:solidFill>
                  <a:srgbClr val="494949"/>
                </a:solidFill>
                <a:latin typeface="Arial"/>
                <a:cs typeface="Arial"/>
              </a:rPr>
              <a:t>against </a:t>
            </a:r>
            <a:r>
              <a:rPr sz="1600" spc="-65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600" spc="-70" dirty="0">
                <a:solidFill>
                  <a:srgbClr val="4B4B4B"/>
                </a:solidFill>
                <a:latin typeface="Arial"/>
                <a:cs typeface="Arial"/>
              </a:rPr>
              <a:t>person', </a:t>
            </a:r>
            <a:r>
              <a:rPr sz="1600" spc="-75" dirty="0">
                <a:solidFill>
                  <a:srgbClr val="4B4B4B"/>
                </a:solidFill>
                <a:latin typeface="Arial"/>
                <a:cs typeface="Arial"/>
              </a:rPr>
              <a:t>‘Criminal </a:t>
            </a:r>
            <a:r>
              <a:rPr sz="1600" spc="-95" dirty="0">
                <a:solidFill>
                  <a:srgbClr val="4D4D4D"/>
                </a:solidFill>
                <a:latin typeface="Arial"/>
                <a:cs typeface="Arial"/>
              </a:rPr>
              <a:t>damage’. </a:t>
            </a:r>
            <a:r>
              <a:rPr sz="1600" spc="-90" dirty="0">
                <a:solidFill>
                  <a:srgbClr val="505050"/>
                </a:solidFill>
                <a:latin typeface="Arial"/>
                <a:cs typeface="Arial"/>
              </a:rPr>
              <a:t>The </a:t>
            </a:r>
            <a:r>
              <a:rPr sz="1600" spc="-80" dirty="0">
                <a:solidFill>
                  <a:srgbClr val="4D4D4D"/>
                </a:solidFill>
                <a:latin typeface="Arial"/>
                <a:cs typeface="Arial"/>
              </a:rPr>
              <a:t>lowest </a:t>
            </a:r>
            <a:r>
              <a:rPr sz="1600" spc="-80" dirty="0">
                <a:solidFill>
                  <a:srgbClr val="494949"/>
                </a:solidFill>
                <a:latin typeface="Arial"/>
                <a:cs typeface="Arial"/>
              </a:rPr>
              <a:t>recorded </a:t>
            </a:r>
            <a:r>
              <a:rPr sz="1600" spc="-80" dirty="0">
                <a:solidFill>
                  <a:srgbClr val="383838"/>
                </a:solidFill>
                <a:latin typeface="Arial"/>
                <a:cs typeface="Arial"/>
              </a:rPr>
              <a:t>crimes </a:t>
            </a:r>
            <a:r>
              <a:rPr sz="1600" spc="-80" dirty="0">
                <a:solidFill>
                  <a:srgbClr val="4D4D4D"/>
                </a:solidFill>
                <a:latin typeface="Arial"/>
                <a:cs typeface="Arial"/>
              </a:rPr>
              <a:t>are </a:t>
            </a:r>
            <a:r>
              <a:rPr sz="1600" spc="-65" dirty="0">
                <a:solidFill>
                  <a:srgbClr val="444444"/>
                </a:solidFill>
                <a:latin typeface="Arial"/>
                <a:cs typeface="Arial"/>
              </a:rPr>
              <a:t>’Drugs', </a:t>
            </a:r>
            <a:r>
              <a:rPr sz="1600" spc="-80" dirty="0">
                <a:solidFill>
                  <a:srgbClr val="3F3F3F"/>
                </a:solidFill>
                <a:latin typeface="Arial"/>
                <a:cs typeface="Arial"/>
              </a:rPr>
              <a:t>’Robbery’ </a:t>
            </a:r>
            <a:r>
              <a:rPr sz="1600" spc="-95" dirty="0">
                <a:solidFill>
                  <a:srgbClr val="464646"/>
                </a:solidFill>
                <a:latin typeface="Arial"/>
                <a:cs typeface="Arial"/>
              </a:rPr>
              <a:t>and</a:t>
            </a:r>
            <a:r>
              <a:rPr sz="1600" spc="2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4D4D4D"/>
                </a:solidFill>
                <a:latin typeface="Arial"/>
                <a:cs typeface="Arial"/>
              </a:rPr>
              <a:t>‘Other  </a:t>
            </a:r>
            <a:r>
              <a:rPr sz="1550" spc="-60" dirty="0">
                <a:solidFill>
                  <a:srgbClr val="484848"/>
                </a:solidFill>
                <a:latin typeface="Arial"/>
                <a:cs typeface="Arial"/>
              </a:rPr>
              <a:t>Notifiable</a:t>
            </a:r>
            <a:r>
              <a:rPr sz="1550" spc="155" dirty="0">
                <a:solidFill>
                  <a:srgbClr val="484848"/>
                </a:solidFill>
                <a:latin typeface="Arial"/>
                <a:cs typeface="Arial"/>
              </a:rPr>
              <a:t> </a:t>
            </a:r>
            <a:r>
              <a:rPr sz="1550" spc="-65" dirty="0">
                <a:solidFill>
                  <a:srgbClr val="3B3B3B"/>
                </a:solidFill>
                <a:latin typeface="Arial"/>
                <a:cs typeface="Arial"/>
              </a:rPr>
              <a:t>offenses’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1006" y="2855102"/>
            <a:ext cx="426557" cy="163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53" y="3090664"/>
            <a:ext cx="413824" cy="139427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711684" y="2188738"/>
            <a:ext cx="0" cy="2311400"/>
          </a:xfrm>
          <a:custGeom>
            <a:avLst/>
            <a:gdLst/>
            <a:ahLst/>
            <a:cxnLst/>
            <a:rect l="l" t="t" r="r" b="b"/>
            <a:pathLst>
              <a:path h="2311400">
                <a:moveTo>
                  <a:pt x="0" y="2311053"/>
                </a:moveTo>
                <a:lnTo>
                  <a:pt x="0" y="0"/>
                </a:lnTo>
              </a:path>
            </a:pathLst>
          </a:custGeom>
          <a:ln w="6366">
            <a:solidFill>
              <a:srgbClr val="CF57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08501" y="2188738"/>
            <a:ext cx="414020" cy="2311400"/>
            <a:chOff x="3708501" y="2188738"/>
            <a:chExt cx="414020" cy="2311400"/>
          </a:xfrm>
        </p:grpSpPr>
        <p:sp>
          <p:nvSpPr>
            <p:cNvPr id="7" name="object 7"/>
            <p:cNvSpPr/>
            <p:nvPr/>
          </p:nvSpPr>
          <p:spPr>
            <a:xfrm>
              <a:off x="4119142" y="2188738"/>
              <a:ext cx="0" cy="2311400"/>
            </a:xfrm>
            <a:custGeom>
              <a:avLst/>
              <a:gdLst/>
              <a:ahLst/>
              <a:cxnLst/>
              <a:rect l="l" t="t" r="r" b="b"/>
              <a:pathLst>
                <a:path h="2311400">
                  <a:moveTo>
                    <a:pt x="0" y="2311053"/>
                  </a:moveTo>
                  <a:lnTo>
                    <a:pt x="0" y="0"/>
                  </a:lnTo>
                </a:path>
              </a:pathLst>
            </a:custGeom>
            <a:ln w="6366">
              <a:solidFill>
                <a:srgbClr val="CF5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8501" y="2191921"/>
              <a:ext cx="414020" cy="0"/>
            </a:xfrm>
            <a:custGeom>
              <a:avLst/>
              <a:gdLst/>
              <a:ahLst/>
              <a:cxnLst/>
              <a:rect l="l" t="t" r="r" b="b"/>
              <a:pathLst>
                <a:path w="414020">
                  <a:moveTo>
                    <a:pt x="0" y="0"/>
                  </a:moveTo>
                  <a:lnTo>
                    <a:pt x="413824" y="0"/>
                  </a:lnTo>
                </a:path>
              </a:pathLst>
            </a:custGeom>
            <a:ln w="6366">
              <a:solidFill>
                <a:srgbClr val="CF5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379716" y="2984554"/>
            <a:ext cx="0" cy="1515745"/>
          </a:xfrm>
          <a:custGeom>
            <a:avLst/>
            <a:gdLst/>
            <a:ahLst/>
            <a:cxnLst/>
            <a:rect l="l" t="t" r="r" b="b"/>
            <a:pathLst>
              <a:path h="1515745">
                <a:moveTo>
                  <a:pt x="0" y="1515235"/>
                </a:moveTo>
                <a:lnTo>
                  <a:pt x="0" y="0"/>
                </a:lnTo>
              </a:path>
            </a:pathLst>
          </a:custGeom>
          <a:ln w="6366">
            <a:solidFill>
              <a:srgbClr val="CF57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376533" y="2984554"/>
            <a:ext cx="407670" cy="1515745"/>
            <a:chOff x="5376533" y="2984554"/>
            <a:chExt cx="407670" cy="1515745"/>
          </a:xfrm>
        </p:grpSpPr>
        <p:sp>
          <p:nvSpPr>
            <p:cNvPr id="11" name="object 11"/>
            <p:cNvSpPr/>
            <p:nvPr/>
          </p:nvSpPr>
          <p:spPr>
            <a:xfrm>
              <a:off x="5780809" y="2984554"/>
              <a:ext cx="0" cy="1515745"/>
            </a:xfrm>
            <a:custGeom>
              <a:avLst/>
              <a:gdLst/>
              <a:ahLst/>
              <a:cxnLst/>
              <a:rect l="l" t="t" r="r" b="b"/>
              <a:pathLst>
                <a:path h="1515745">
                  <a:moveTo>
                    <a:pt x="0" y="1515235"/>
                  </a:moveTo>
                  <a:lnTo>
                    <a:pt x="0" y="0"/>
                  </a:lnTo>
                </a:path>
              </a:pathLst>
            </a:custGeom>
            <a:ln w="6366">
              <a:solidFill>
                <a:srgbClr val="CF5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6533" y="2987737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407670">
                  <a:moveTo>
                    <a:pt x="0" y="0"/>
                  </a:moveTo>
                  <a:lnTo>
                    <a:pt x="407458" y="0"/>
                  </a:lnTo>
                </a:path>
              </a:pathLst>
            </a:custGeom>
            <a:ln w="6366">
              <a:solidFill>
                <a:srgbClr val="CF5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207366" y="3060954"/>
            <a:ext cx="0" cy="1438910"/>
          </a:xfrm>
          <a:custGeom>
            <a:avLst/>
            <a:gdLst/>
            <a:ahLst/>
            <a:cxnLst/>
            <a:rect l="l" t="t" r="r" b="b"/>
            <a:pathLst>
              <a:path h="1438910">
                <a:moveTo>
                  <a:pt x="0" y="1438837"/>
                </a:moveTo>
                <a:lnTo>
                  <a:pt x="0" y="0"/>
                </a:lnTo>
              </a:path>
            </a:pathLst>
          </a:custGeom>
          <a:ln w="6366">
            <a:solidFill>
              <a:srgbClr val="CC5B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204183" y="3060954"/>
            <a:ext cx="414020" cy="1438910"/>
            <a:chOff x="6204183" y="3060954"/>
            <a:chExt cx="414020" cy="1438910"/>
          </a:xfrm>
        </p:grpSpPr>
        <p:sp>
          <p:nvSpPr>
            <p:cNvPr id="15" name="object 15"/>
            <p:cNvSpPr/>
            <p:nvPr/>
          </p:nvSpPr>
          <p:spPr>
            <a:xfrm>
              <a:off x="6614824" y="3060954"/>
              <a:ext cx="0" cy="1438910"/>
            </a:xfrm>
            <a:custGeom>
              <a:avLst/>
              <a:gdLst/>
              <a:ahLst/>
              <a:cxnLst/>
              <a:rect l="l" t="t" r="r" b="b"/>
              <a:pathLst>
                <a:path h="1438910">
                  <a:moveTo>
                    <a:pt x="0" y="1438837"/>
                  </a:moveTo>
                  <a:lnTo>
                    <a:pt x="0" y="0"/>
                  </a:lnTo>
                </a:path>
              </a:pathLst>
            </a:custGeom>
            <a:ln w="6366">
              <a:solidFill>
                <a:srgbClr val="CC5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04183" y="3064137"/>
              <a:ext cx="414020" cy="0"/>
            </a:xfrm>
            <a:custGeom>
              <a:avLst/>
              <a:gdLst/>
              <a:ahLst/>
              <a:cxnLst/>
              <a:rect l="l" t="t" r="r" b="b"/>
              <a:pathLst>
                <a:path w="414020">
                  <a:moveTo>
                    <a:pt x="0" y="0"/>
                  </a:moveTo>
                  <a:lnTo>
                    <a:pt x="413824" y="0"/>
                  </a:lnTo>
                </a:path>
              </a:pathLst>
            </a:custGeom>
            <a:ln w="6366">
              <a:solidFill>
                <a:srgbClr val="CC5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04183" y="4496607"/>
              <a:ext cx="414020" cy="0"/>
            </a:xfrm>
            <a:custGeom>
              <a:avLst/>
              <a:gdLst/>
              <a:ahLst/>
              <a:cxnLst/>
              <a:rect l="l" t="t" r="r" b="b"/>
              <a:pathLst>
                <a:path w="414020">
                  <a:moveTo>
                    <a:pt x="0" y="0"/>
                  </a:moveTo>
                  <a:lnTo>
                    <a:pt x="413824" y="0"/>
                  </a:lnTo>
                </a:path>
              </a:pathLst>
            </a:custGeom>
            <a:ln w="6366">
              <a:solidFill>
                <a:srgbClr val="CC5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61555" y="2059284"/>
            <a:ext cx="337820" cy="133985"/>
            <a:chOff x="3761555" y="2059284"/>
            <a:chExt cx="337820" cy="13398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1555" y="2059284"/>
              <a:ext cx="337426" cy="1336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61555" y="2059284"/>
              <a:ext cx="331470" cy="127635"/>
            </a:xfrm>
            <a:custGeom>
              <a:avLst/>
              <a:gdLst/>
              <a:ahLst/>
              <a:cxnLst/>
              <a:rect l="l" t="t" r="r" b="b"/>
              <a:pathLst>
                <a:path w="331470" h="127635">
                  <a:moveTo>
                    <a:pt x="331059" y="127330"/>
                  </a:moveTo>
                  <a:lnTo>
                    <a:pt x="0" y="127330"/>
                  </a:lnTo>
                  <a:lnTo>
                    <a:pt x="0" y="0"/>
                  </a:lnTo>
                  <a:lnTo>
                    <a:pt x="331059" y="0"/>
                  </a:lnTo>
                  <a:lnTo>
                    <a:pt x="331059" y="127330"/>
                  </a:lnTo>
                  <a:close/>
                </a:path>
              </a:pathLst>
            </a:custGeom>
            <a:solidFill>
              <a:srgbClr val="C64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423221" y="2855102"/>
            <a:ext cx="331470" cy="133985"/>
            <a:chOff x="5423221" y="2855102"/>
            <a:chExt cx="331470" cy="13398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221" y="2855102"/>
              <a:ext cx="331059" cy="13369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23221" y="2855102"/>
              <a:ext cx="325120" cy="127635"/>
            </a:xfrm>
            <a:custGeom>
              <a:avLst/>
              <a:gdLst/>
              <a:ahLst/>
              <a:cxnLst/>
              <a:rect l="l" t="t" r="r" b="b"/>
              <a:pathLst>
                <a:path w="325120" h="127635">
                  <a:moveTo>
                    <a:pt x="324693" y="127330"/>
                  </a:moveTo>
                  <a:lnTo>
                    <a:pt x="0" y="127330"/>
                  </a:lnTo>
                  <a:lnTo>
                    <a:pt x="0" y="0"/>
                  </a:lnTo>
                  <a:lnTo>
                    <a:pt x="324693" y="0"/>
                  </a:lnTo>
                  <a:lnTo>
                    <a:pt x="324693" y="127330"/>
                  </a:lnTo>
                  <a:close/>
                </a:path>
              </a:pathLst>
            </a:custGeom>
            <a:solidFill>
              <a:srgbClr val="C656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257237" y="2931500"/>
            <a:ext cx="331470" cy="133985"/>
            <a:chOff x="6257237" y="2931500"/>
            <a:chExt cx="331470" cy="13398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7237" y="2931500"/>
              <a:ext cx="331059" cy="1336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257237" y="2931500"/>
              <a:ext cx="325120" cy="127635"/>
            </a:xfrm>
            <a:custGeom>
              <a:avLst/>
              <a:gdLst/>
              <a:ahLst/>
              <a:cxnLst/>
              <a:rect l="l" t="t" r="r" b="b"/>
              <a:pathLst>
                <a:path w="325120" h="127635">
                  <a:moveTo>
                    <a:pt x="324693" y="127330"/>
                  </a:moveTo>
                  <a:lnTo>
                    <a:pt x="0" y="127330"/>
                  </a:lnTo>
                  <a:lnTo>
                    <a:pt x="0" y="0"/>
                  </a:lnTo>
                  <a:lnTo>
                    <a:pt x="324693" y="0"/>
                  </a:lnTo>
                  <a:lnTo>
                    <a:pt x="324693" y="127330"/>
                  </a:lnTo>
                  <a:close/>
                </a:path>
              </a:pathLst>
            </a:custGeom>
            <a:solidFill>
              <a:srgbClr val="E64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04257" y="4493423"/>
            <a:ext cx="452024" cy="10611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08305" y="4542235"/>
            <a:ext cx="311960" cy="5729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376533" y="4493423"/>
            <a:ext cx="409575" cy="246379"/>
            <a:chOff x="5376533" y="4493423"/>
            <a:chExt cx="409575" cy="246379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6533" y="4493423"/>
              <a:ext cx="409580" cy="1156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488" y="4644099"/>
              <a:ext cx="356526" cy="9549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69970" y="4542235"/>
            <a:ext cx="305593" cy="5729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650598" y="1321860"/>
            <a:ext cx="346011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40" dirty="0">
                <a:solidFill>
                  <a:srgbClr val="3F3F3F"/>
                </a:solidFill>
                <a:latin typeface="Arial"/>
                <a:cs typeface="Arial"/>
              </a:rPr>
              <a:t>Boroughs </a:t>
            </a:r>
            <a:r>
              <a:rPr sz="1650" spc="-20" dirty="0">
                <a:solidFill>
                  <a:srgbClr val="4D4D4D"/>
                </a:solidFill>
                <a:latin typeface="Arial"/>
                <a:cs typeface="Arial"/>
              </a:rPr>
              <a:t>with </a:t>
            </a:r>
            <a:r>
              <a:rPr sz="1650" spc="-20"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444444"/>
                </a:solidFill>
                <a:latin typeface="Arial"/>
                <a:cs typeface="Arial"/>
              </a:rPr>
              <a:t>highest </a:t>
            </a:r>
            <a:r>
              <a:rPr sz="1650" spc="-35" dirty="0">
                <a:solidFill>
                  <a:srgbClr val="484848"/>
                </a:solidFill>
                <a:latin typeface="Arial"/>
                <a:cs typeface="Arial"/>
              </a:rPr>
              <a:t>crime</a:t>
            </a:r>
            <a:r>
              <a:rPr sz="1650" spc="-50" dirty="0">
                <a:solidFill>
                  <a:srgbClr val="484848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545454"/>
                </a:solidFill>
                <a:latin typeface="Arial"/>
                <a:cs typeface="Arial"/>
              </a:rPr>
              <a:t>rates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83854" y="2672804"/>
            <a:ext cx="36449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30" dirty="0">
                <a:solidFill>
                  <a:srgbClr val="313131"/>
                </a:solidFill>
                <a:latin typeface="Arial"/>
                <a:cs typeface="Arial"/>
              </a:rPr>
              <a:t>34071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74858" y="4504068"/>
            <a:ext cx="56769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" spc="-15" dirty="0">
                <a:solidFill>
                  <a:srgbClr val="828282"/>
                </a:solidFill>
                <a:latin typeface="Arial"/>
                <a:cs typeface="Arial"/>
              </a:rPr>
              <a:t>Tower </a:t>
            </a:r>
            <a:r>
              <a:rPr sz="600" spc="-30" dirty="0">
                <a:solidFill>
                  <a:srgbClr val="B3B3B3"/>
                </a:solidFill>
                <a:latin typeface="Arial"/>
                <a:cs typeface="Arial"/>
              </a:rPr>
              <a:t>r </a:t>
            </a:r>
            <a:r>
              <a:rPr sz="600" spc="-35" dirty="0">
                <a:solidFill>
                  <a:srgbClr val="8C8C8C"/>
                </a:solidFill>
                <a:latin typeface="Arial"/>
                <a:cs typeface="Arial"/>
              </a:rPr>
              <a:t>:</a:t>
            </a:r>
            <a:r>
              <a:rPr sz="600" spc="75" dirty="0">
                <a:solidFill>
                  <a:srgbClr val="8C8C8C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8C8C8C"/>
                </a:solidFill>
                <a:latin typeface="Arial"/>
                <a:cs typeface="Arial"/>
              </a:rPr>
              <a:t>mJets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4196" y="5103583"/>
            <a:ext cx="8503285" cy="7512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4445">
              <a:lnSpc>
                <a:spcPts val="1850"/>
              </a:lnSpc>
              <a:spcBef>
                <a:spcPts val="290"/>
              </a:spcBef>
            </a:pPr>
            <a:r>
              <a:rPr sz="1650" spc="-40" dirty="0">
                <a:solidFill>
                  <a:srgbClr val="444444"/>
                </a:solidFill>
                <a:latin typeface="Arial"/>
                <a:cs typeface="Arial"/>
              </a:rPr>
              <a:t>Comparing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five </a:t>
            </a:r>
            <a:r>
              <a:rPr sz="1650" spc="-40" dirty="0">
                <a:solidFill>
                  <a:srgbClr val="3F3F3F"/>
                </a:solidFill>
                <a:latin typeface="Arial"/>
                <a:cs typeface="Arial"/>
              </a:rPr>
              <a:t>boroughs </a:t>
            </a:r>
            <a:r>
              <a:rPr sz="1650" spc="-20" dirty="0">
                <a:solidFill>
                  <a:srgbClr val="444444"/>
                </a:solidFill>
                <a:latin typeface="Arial"/>
                <a:cs typeface="Arial"/>
              </a:rPr>
              <a:t>with </a:t>
            </a:r>
            <a:r>
              <a:rPr sz="1650" spc="-35" dirty="0">
                <a:solidFill>
                  <a:srgbClr val="3F3F3F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333333"/>
                </a:solidFill>
                <a:latin typeface="Arial"/>
                <a:cs typeface="Arial"/>
              </a:rPr>
              <a:t>highest </a:t>
            </a:r>
            <a:r>
              <a:rPr sz="1650" spc="-35" dirty="0">
                <a:solidFill>
                  <a:srgbClr val="424242"/>
                </a:solidFill>
                <a:latin typeface="Arial"/>
                <a:cs typeface="Arial"/>
              </a:rPr>
              <a:t>crime </a:t>
            </a:r>
            <a:r>
              <a:rPr sz="1650" spc="-20" dirty="0">
                <a:solidFill>
                  <a:srgbClr val="444444"/>
                </a:solidFill>
                <a:latin typeface="Arial"/>
                <a:cs typeface="Arial"/>
              </a:rPr>
              <a:t>rate </a:t>
            </a:r>
            <a:r>
              <a:rPr sz="1650" spc="-45" dirty="0">
                <a:solidFill>
                  <a:srgbClr val="464646"/>
                </a:solidFill>
                <a:latin typeface="Arial"/>
                <a:cs typeface="Arial"/>
              </a:rPr>
              <a:t>during </a:t>
            </a:r>
            <a:r>
              <a:rPr sz="1650" spc="-20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year </a:t>
            </a:r>
            <a:r>
              <a:rPr sz="1650" spc="-50" dirty="0">
                <a:solidFill>
                  <a:srgbClr val="525252"/>
                </a:solidFill>
                <a:latin typeface="Arial"/>
                <a:cs typeface="Arial"/>
              </a:rPr>
              <a:t>2016 </a:t>
            </a:r>
            <a:r>
              <a:rPr sz="1650" spc="-10" dirty="0">
                <a:solidFill>
                  <a:srgbClr val="464646"/>
                </a:solidFill>
                <a:latin typeface="Arial"/>
                <a:cs typeface="Arial"/>
              </a:rPr>
              <a:t>it </a:t>
            </a:r>
            <a:r>
              <a:rPr sz="1650" spc="-30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evident </a:t>
            </a:r>
            <a:r>
              <a:rPr sz="1650" spc="-35" dirty="0">
                <a:solidFill>
                  <a:srgbClr val="4B4B4B"/>
                </a:solidFill>
                <a:latin typeface="Arial"/>
                <a:cs typeface="Arial"/>
              </a:rPr>
              <a:t>that  </a:t>
            </a:r>
            <a:r>
              <a:rPr sz="1650" spc="-40" dirty="0">
                <a:solidFill>
                  <a:srgbClr val="3D3D3D"/>
                </a:solidFill>
                <a:latin typeface="Arial"/>
                <a:cs typeface="Arial"/>
              </a:rPr>
              <a:t>Westminster </a:t>
            </a:r>
            <a:r>
              <a:rPr sz="1650" spc="-4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1650" spc="-20" dirty="0">
                <a:solidFill>
                  <a:srgbClr val="505050"/>
                </a:solidFill>
                <a:latin typeface="Arial"/>
                <a:cs typeface="Arial"/>
              </a:rPr>
              <a:t>the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highest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crimes </a:t>
            </a:r>
            <a:r>
              <a:rPr sz="1650" spc="-25" dirty="0">
                <a:solidFill>
                  <a:srgbClr val="494949"/>
                </a:solidFill>
                <a:latin typeface="Arial"/>
                <a:cs typeface="Arial"/>
              </a:rPr>
              <a:t>recorded </a:t>
            </a:r>
            <a:r>
              <a:rPr sz="1650" spc="-30" dirty="0">
                <a:solidFill>
                  <a:srgbClr val="4F4F4F"/>
                </a:solidFill>
                <a:latin typeface="Arial"/>
                <a:cs typeface="Arial"/>
              </a:rPr>
              <a:t>followed by </a:t>
            </a:r>
            <a:r>
              <a:rPr sz="1650" spc="-40" dirty="0">
                <a:solidFill>
                  <a:srgbClr val="484848"/>
                </a:solidFill>
                <a:latin typeface="Arial"/>
                <a:cs typeface="Arial"/>
              </a:rPr>
              <a:t>Lambeth, </a:t>
            </a:r>
            <a:r>
              <a:rPr sz="1650" spc="-40" dirty="0">
                <a:solidFill>
                  <a:srgbClr val="414141"/>
                </a:solidFill>
                <a:latin typeface="Arial"/>
                <a:cs typeface="Arial"/>
              </a:rPr>
              <a:t>Southwark, </a:t>
            </a:r>
            <a:r>
              <a:rPr sz="1650" spc="-50" dirty="0">
                <a:solidFill>
                  <a:srgbClr val="4B4B4B"/>
                </a:solidFill>
                <a:latin typeface="Arial"/>
                <a:cs typeface="Arial"/>
              </a:rPr>
              <a:t>Newham </a:t>
            </a:r>
            <a:r>
              <a:rPr sz="1650" spc="-35" dirty="0">
                <a:solidFill>
                  <a:srgbClr val="4F4F4F"/>
                </a:solidFill>
                <a:latin typeface="Arial"/>
                <a:cs typeface="Arial"/>
              </a:rPr>
              <a:t>and  </a:t>
            </a:r>
            <a:r>
              <a:rPr sz="1650" spc="-90" dirty="0">
                <a:solidFill>
                  <a:srgbClr val="4D4D4D"/>
                </a:solidFill>
                <a:latin typeface="Arial"/>
                <a:cs typeface="Arial"/>
              </a:rPr>
              <a:t>Tower </a:t>
            </a:r>
            <a:r>
              <a:rPr sz="1650" spc="-40" dirty="0">
                <a:solidFill>
                  <a:srgbClr val="464646"/>
                </a:solidFill>
                <a:latin typeface="Arial"/>
                <a:cs typeface="Arial"/>
              </a:rPr>
              <a:t>Hamlets. </a:t>
            </a:r>
            <a:r>
              <a:rPr sz="1650" spc="-40" dirty="0">
                <a:solidFill>
                  <a:srgbClr val="3F3F3F"/>
                </a:solidFill>
                <a:latin typeface="Arial"/>
                <a:cs typeface="Arial"/>
              </a:rPr>
              <a:t>Westminster </a:t>
            </a:r>
            <a:r>
              <a:rPr sz="1650" spc="-40" dirty="0">
                <a:solidFill>
                  <a:srgbClr val="383838"/>
                </a:solidFill>
                <a:latin typeface="Arial"/>
                <a:cs typeface="Arial"/>
              </a:rPr>
              <a:t>has </a:t>
            </a:r>
            <a:r>
              <a:rPr sz="1650" spc="55" dirty="0">
                <a:solidFill>
                  <a:srgbClr val="505050"/>
                </a:solidFill>
                <a:latin typeface="Arial"/>
                <a:cs typeface="Arial"/>
              </a:rPr>
              <a:t>a </a:t>
            </a:r>
            <a:r>
              <a:rPr sz="1650" spc="-25" dirty="0">
                <a:solidFill>
                  <a:srgbClr val="3F3F3F"/>
                </a:solidFill>
                <a:latin typeface="Arial"/>
                <a:cs typeface="Arial"/>
              </a:rPr>
              <a:t>significantly </a:t>
            </a:r>
            <a:r>
              <a:rPr sz="1650" spc="-45" dirty="0">
                <a:solidFill>
                  <a:srgbClr val="494949"/>
                </a:solidFill>
                <a:latin typeface="Arial"/>
                <a:cs typeface="Arial"/>
              </a:rPr>
              <a:t>higher </a:t>
            </a:r>
            <a:r>
              <a:rPr sz="1650" spc="-35" dirty="0">
                <a:solidFill>
                  <a:srgbClr val="494949"/>
                </a:solidFill>
                <a:latin typeface="Arial"/>
                <a:cs typeface="Arial"/>
              </a:rPr>
              <a:t>crime </a:t>
            </a:r>
            <a:r>
              <a:rPr sz="1650" spc="-20" dirty="0">
                <a:solidFill>
                  <a:srgbClr val="4D4D4D"/>
                </a:solidFill>
                <a:latin typeface="Arial"/>
                <a:cs typeface="Arial"/>
              </a:rPr>
              <a:t>rate </a:t>
            </a:r>
            <a:r>
              <a:rPr sz="1650" spc="-30" dirty="0">
                <a:solidFill>
                  <a:srgbClr val="3D3D3D"/>
                </a:solidFill>
                <a:latin typeface="Arial"/>
                <a:cs typeface="Arial"/>
              </a:rPr>
              <a:t>than </a:t>
            </a:r>
            <a:r>
              <a:rPr sz="1650" spc="-20" dirty="0">
                <a:solidFill>
                  <a:srgbClr val="4D4D4D"/>
                </a:solidFill>
                <a:latin typeface="Arial"/>
                <a:cs typeface="Arial"/>
              </a:rPr>
              <a:t>the </a:t>
            </a:r>
            <a:r>
              <a:rPr sz="1650" spc="-45" dirty="0">
                <a:solidFill>
                  <a:srgbClr val="4B4B4B"/>
                </a:solidFill>
                <a:latin typeface="Arial"/>
                <a:cs typeface="Arial"/>
              </a:rPr>
              <a:t>other </a:t>
            </a:r>
            <a:r>
              <a:rPr sz="1650" spc="20" dirty="0">
                <a:solidFill>
                  <a:srgbClr val="4D4D4D"/>
                </a:solidFill>
                <a:latin typeface="Arial"/>
                <a:cs typeface="Arial"/>
              </a:rPr>
              <a:t>4</a:t>
            </a:r>
            <a:r>
              <a:rPr sz="1650" spc="4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650" spc="-30" dirty="0">
                <a:solidFill>
                  <a:srgbClr val="444444"/>
                </a:solidFill>
                <a:latin typeface="Arial"/>
                <a:cs typeface="Arial"/>
              </a:rPr>
              <a:t>boroughs.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4607" y="1830090"/>
            <a:ext cx="477490" cy="20372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488" y="1690025"/>
            <a:ext cx="477490" cy="217735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64192" y="3834487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>
                <a:moveTo>
                  <a:pt x="0" y="0"/>
                </a:moveTo>
                <a:lnTo>
                  <a:pt x="447779" y="0"/>
                </a:lnTo>
              </a:path>
            </a:pathLst>
          </a:custGeom>
          <a:ln w="14855">
            <a:solidFill>
              <a:srgbClr val="D84B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70577" y="1284690"/>
            <a:ext cx="0" cy="2591435"/>
          </a:xfrm>
          <a:custGeom>
            <a:avLst/>
            <a:gdLst/>
            <a:ahLst/>
            <a:cxnLst/>
            <a:rect l="l" t="t" r="r" b="b"/>
            <a:pathLst>
              <a:path h="2591435">
                <a:moveTo>
                  <a:pt x="0" y="2591180"/>
                </a:moveTo>
                <a:lnTo>
                  <a:pt x="0" y="0"/>
                </a:lnTo>
              </a:path>
            </a:pathLst>
          </a:custGeom>
          <a:ln w="6366">
            <a:solidFill>
              <a:srgbClr val="C84F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67394" y="1284690"/>
            <a:ext cx="458470" cy="2591435"/>
            <a:chOff x="7267394" y="1284690"/>
            <a:chExt cx="458470" cy="2591435"/>
          </a:xfrm>
        </p:grpSpPr>
        <p:sp>
          <p:nvSpPr>
            <p:cNvPr id="8" name="object 8"/>
            <p:cNvSpPr/>
            <p:nvPr/>
          </p:nvSpPr>
          <p:spPr>
            <a:xfrm>
              <a:off x="7722601" y="1284690"/>
              <a:ext cx="0" cy="2591435"/>
            </a:xfrm>
            <a:custGeom>
              <a:avLst/>
              <a:gdLst/>
              <a:ahLst/>
              <a:cxnLst/>
              <a:rect l="l" t="t" r="r" b="b"/>
              <a:pathLst>
                <a:path h="2591435">
                  <a:moveTo>
                    <a:pt x="0" y="2591180"/>
                  </a:moveTo>
                  <a:lnTo>
                    <a:pt x="0" y="0"/>
                  </a:lnTo>
                </a:path>
              </a:pathLst>
            </a:custGeom>
            <a:ln w="6366">
              <a:solidFill>
                <a:srgbClr val="C84F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67394" y="1287873"/>
              <a:ext cx="458470" cy="0"/>
            </a:xfrm>
            <a:custGeom>
              <a:avLst/>
              <a:gdLst/>
              <a:ahLst/>
              <a:cxnLst/>
              <a:rect l="l" t="t" r="r" b="b"/>
              <a:pathLst>
                <a:path w="458470">
                  <a:moveTo>
                    <a:pt x="0" y="0"/>
                  </a:moveTo>
                  <a:lnTo>
                    <a:pt x="458390" y="0"/>
                  </a:lnTo>
                </a:path>
              </a:pathLst>
            </a:custGeom>
            <a:ln w="6366">
              <a:solidFill>
                <a:srgbClr val="C84F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67394" y="3872686"/>
              <a:ext cx="458470" cy="0"/>
            </a:xfrm>
            <a:custGeom>
              <a:avLst/>
              <a:gdLst/>
              <a:ahLst/>
              <a:cxnLst/>
              <a:rect l="l" t="t" r="r" b="b"/>
              <a:pathLst>
                <a:path w="458470">
                  <a:moveTo>
                    <a:pt x="0" y="0"/>
                  </a:moveTo>
                  <a:lnTo>
                    <a:pt x="458390" y="0"/>
                  </a:lnTo>
                </a:path>
              </a:pathLst>
            </a:custGeom>
            <a:ln w="6366">
              <a:solidFill>
                <a:srgbClr val="C84F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40002" y="1473563"/>
            <a:ext cx="477520" cy="2393950"/>
            <a:chOff x="6340002" y="1473563"/>
            <a:chExt cx="477520" cy="2393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0002" y="1473563"/>
              <a:ext cx="477490" cy="23938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40002" y="1473563"/>
              <a:ext cx="471170" cy="2387600"/>
            </a:xfrm>
            <a:custGeom>
              <a:avLst/>
              <a:gdLst/>
              <a:ahLst/>
              <a:cxnLst/>
              <a:rect l="l" t="t" r="r" b="b"/>
              <a:pathLst>
                <a:path w="471170" h="2387600">
                  <a:moveTo>
                    <a:pt x="471123" y="2387451"/>
                  </a:moveTo>
                  <a:lnTo>
                    <a:pt x="0" y="2387451"/>
                  </a:lnTo>
                  <a:lnTo>
                    <a:pt x="0" y="0"/>
                  </a:lnTo>
                  <a:lnTo>
                    <a:pt x="471123" y="0"/>
                  </a:lnTo>
                  <a:lnTo>
                    <a:pt x="471123" y="2387451"/>
                  </a:lnTo>
                  <a:close/>
                </a:path>
              </a:pathLst>
            </a:custGeom>
            <a:solidFill>
              <a:srgbClr val="E44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333183" y="1136137"/>
            <a:ext cx="363220" cy="153035"/>
            <a:chOff x="7333183" y="1136137"/>
            <a:chExt cx="363220" cy="15303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3183" y="1136137"/>
              <a:ext cx="362892" cy="1527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33183" y="1136137"/>
              <a:ext cx="356870" cy="146685"/>
            </a:xfrm>
            <a:custGeom>
              <a:avLst/>
              <a:gdLst/>
              <a:ahLst/>
              <a:cxnLst/>
              <a:rect l="l" t="t" r="r" b="b"/>
              <a:pathLst>
                <a:path w="356870" h="146684">
                  <a:moveTo>
                    <a:pt x="356526" y="146430"/>
                  </a:moveTo>
                  <a:lnTo>
                    <a:pt x="0" y="146430"/>
                  </a:lnTo>
                  <a:lnTo>
                    <a:pt x="0" y="0"/>
                  </a:lnTo>
                  <a:lnTo>
                    <a:pt x="356526" y="0"/>
                  </a:lnTo>
                  <a:lnTo>
                    <a:pt x="356526" y="146430"/>
                  </a:lnTo>
                  <a:close/>
                </a:path>
              </a:pathLst>
            </a:custGeom>
            <a:solidFill>
              <a:srgbClr val="EF4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48687" y="4045644"/>
            <a:ext cx="369259" cy="891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4192" y="3924679"/>
            <a:ext cx="770350" cy="5729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25086" y="3943779"/>
            <a:ext cx="248294" cy="5093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88207" y="341768"/>
            <a:ext cx="3807460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14" dirty="0">
                <a:solidFill>
                  <a:srgbClr val="4B4B4B"/>
                </a:solidFill>
              </a:rPr>
              <a:t>Boroughs </a:t>
            </a:r>
            <a:r>
              <a:rPr sz="2000" spc="-85" dirty="0">
                <a:solidFill>
                  <a:srgbClr val="484848"/>
                </a:solidFill>
              </a:rPr>
              <a:t>with </a:t>
            </a:r>
            <a:r>
              <a:rPr sz="2000" spc="-100" dirty="0">
                <a:solidFill>
                  <a:srgbClr val="4D4D4D"/>
                </a:solidFill>
              </a:rPr>
              <a:t>the </a:t>
            </a:r>
            <a:r>
              <a:rPr sz="2000" spc="-95" dirty="0">
                <a:solidFill>
                  <a:srgbClr val="505050"/>
                </a:solidFill>
              </a:rPr>
              <a:t>lowest </a:t>
            </a:r>
            <a:r>
              <a:rPr sz="2000" spc="-100" dirty="0"/>
              <a:t>crime</a:t>
            </a:r>
            <a:r>
              <a:rPr sz="2000" spc="-25" dirty="0"/>
              <a:t> </a:t>
            </a:r>
            <a:r>
              <a:rPr sz="2000" spc="-95" dirty="0">
                <a:solidFill>
                  <a:srgbClr val="484848"/>
                </a:solidFill>
              </a:rPr>
              <a:t>rates</a:t>
            </a:r>
            <a:endParaRPr sz="2000"/>
          </a:p>
        </p:txBody>
      </p:sp>
      <p:sp>
        <p:nvSpPr>
          <p:cNvPr id="23" name="object 23"/>
          <p:cNvSpPr txBox="1"/>
          <p:nvPr/>
        </p:nvSpPr>
        <p:spPr>
          <a:xfrm>
            <a:off x="3659161" y="3631675"/>
            <a:ext cx="244475" cy="189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181818"/>
                </a:solidFill>
                <a:latin typeface="Trebuchet MS"/>
                <a:cs typeface="Trebuchet MS"/>
              </a:rPr>
              <a:t>17B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60907" y="1616844"/>
            <a:ext cx="32067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15" dirty="0">
                <a:solidFill>
                  <a:srgbClr val="3B3B3B"/>
                </a:solidFill>
                <a:latin typeface="Courier New"/>
                <a:cs typeface="Courier New"/>
              </a:rPr>
              <a:t>W@3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65876" y="3879616"/>
            <a:ext cx="53149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solidFill>
                  <a:srgbClr val="6E6E6E"/>
                </a:solidFill>
                <a:latin typeface="Arial"/>
                <a:cs typeface="Arial"/>
              </a:rPr>
              <a:t>pon </a:t>
            </a:r>
            <a:r>
              <a:rPr sz="700" spc="-35" dirty="0">
                <a:solidFill>
                  <a:srgbClr val="AEAEAE"/>
                </a:solidFill>
                <a:latin typeface="Arial"/>
                <a:cs typeface="Arial"/>
              </a:rPr>
              <a:t>i</a:t>
            </a:r>
            <a:r>
              <a:rPr sz="700" spc="20" dirty="0">
                <a:solidFill>
                  <a:srgbClr val="AEAEAE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777777"/>
                </a:solidFill>
                <a:latin typeface="Arial"/>
                <a:cs typeface="Arial"/>
              </a:rPr>
              <a:t>names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6651" y="1505253"/>
            <a:ext cx="387985" cy="189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0" dirty="0">
                <a:solidFill>
                  <a:srgbClr val="181818"/>
                </a:solidFill>
                <a:latin typeface="Arial"/>
                <a:cs typeface="Arial"/>
              </a:rPr>
              <a:t>10658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7426" y="4308474"/>
            <a:ext cx="8601710" cy="25342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68275" marR="157480" indent="3175">
              <a:lnSpc>
                <a:spcPct val="91300"/>
              </a:lnSpc>
              <a:spcBef>
                <a:spcPts val="270"/>
              </a:spcBef>
            </a:pPr>
            <a:r>
              <a:rPr sz="1750" spc="-70" dirty="0">
                <a:solidFill>
                  <a:srgbClr val="4D4D4D"/>
                </a:solidFill>
                <a:latin typeface="Arial"/>
                <a:cs typeface="Arial"/>
              </a:rPr>
              <a:t>Comparing </a:t>
            </a:r>
            <a:r>
              <a:rPr sz="1750" spc="-50" dirty="0">
                <a:solidFill>
                  <a:srgbClr val="484848"/>
                </a:solidFill>
                <a:latin typeface="Arial"/>
                <a:cs typeface="Arial"/>
              </a:rPr>
              <a:t>five </a:t>
            </a:r>
            <a:r>
              <a:rPr sz="1750" spc="-65" dirty="0">
                <a:solidFill>
                  <a:srgbClr val="4F4F4F"/>
                </a:solidFill>
                <a:latin typeface="Arial"/>
                <a:cs typeface="Arial"/>
              </a:rPr>
              <a:t>boroughs </a:t>
            </a:r>
            <a:r>
              <a:rPr sz="1750" spc="-55" dirty="0">
                <a:solidFill>
                  <a:srgbClr val="4F4F4F"/>
                </a:solidFill>
                <a:latin typeface="Arial"/>
                <a:cs typeface="Arial"/>
              </a:rPr>
              <a:t>with </a:t>
            </a:r>
            <a:r>
              <a:rPr sz="1750" spc="-5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750" spc="-60" dirty="0">
                <a:solidFill>
                  <a:srgbClr val="4F4F4F"/>
                </a:solidFill>
                <a:latin typeface="Arial"/>
                <a:cs typeface="Arial"/>
              </a:rPr>
              <a:t>lowest </a:t>
            </a:r>
            <a:r>
              <a:rPr sz="1750" spc="-60" dirty="0">
                <a:solidFill>
                  <a:srgbClr val="575757"/>
                </a:solidFill>
                <a:latin typeface="Arial"/>
                <a:cs typeface="Arial"/>
              </a:rPr>
              <a:t>crime </a:t>
            </a:r>
            <a:r>
              <a:rPr sz="1750" spc="-50" dirty="0">
                <a:solidFill>
                  <a:srgbClr val="505050"/>
                </a:solidFill>
                <a:latin typeface="Arial"/>
                <a:cs typeface="Arial"/>
              </a:rPr>
              <a:t>rate </a:t>
            </a:r>
            <a:r>
              <a:rPr sz="1750" spc="-60" dirty="0">
                <a:solidFill>
                  <a:srgbClr val="595959"/>
                </a:solidFill>
                <a:latin typeface="Arial"/>
                <a:cs typeface="Arial"/>
              </a:rPr>
              <a:t>during </a:t>
            </a:r>
            <a:r>
              <a:rPr sz="1750" spc="-5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750" spc="-65" dirty="0">
                <a:solidFill>
                  <a:srgbClr val="525252"/>
                </a:solidFill>
                <a:latin typeface="Arial"/>
                <a:cs typeface="Arial"/>
              </a:rPr>
              <a:t>year </a:t>
            </a:r>
            <a:r>
              <a:rPr sz="1750" spc="-70" dirty="0">
                <a:solidFill>
                  <a:srgbClr val="464646"/>
                </a:solidFill>
                <a:latin typeface="Arial"/>
                <a:cs typeface="Arial"/>
              </a:rPr>
              <a:t>2016, </a:t>
            </a:r>
            <a:r>
              <a:rPr sz="1750" spc="-50" dirty="0">
                <a:solidFill>
                  <a:srgbClr val="525252"/>
                </a:solidFill>
                <a:latin typeface="Arial"/>
                <a:cs typeface="Arial"/>
              </a:rPr>
              <a:t>City </a:t>
            </a:r>
            <a:r>
              <a:rPr sz="1750" spc="-75" dirty="0">
                <a:solidFill>
                  <a:srgbClr val="4D4D4D"/>
                </a:solidFill>
                <a:latin typeface="Arial"/>
                <a:cs typeface="Arial"/>
              </a:rPr>
              <a:t>of </a:t>
            </a:r>
            <a:r>
              <a:rPr sz="1750" spc="-70" dirty="0">
                <a:solidFill>
                  <a:srgbClr val="4F4F4F"/>
                </a:solidFill>
                <a:latin typeface="Arial"/>
                <a:cs typeface="Arial"/>
              </a:rPr>
              <a:t>London  </a:t>
            </a:r>
            <a:r>
              <a:rPr sz="1750" spc="-75" dirty="0">
                <a:solidFill>
                  <a:srgbClr val="4F4F4F"/>
                </a:solidFill>
                <a:latin typeface="Arial"/>
                <a:cs typeface="Arial"/>
              </a:rPr>
              <a:t>has </a:t>
            </a:r>
            <a:r>
              <a:rPr sz="1750" spc="-50" dirty="0">
                <a:solidFill>
                  <a:srgbClr val="4F4F4F"/>
                </a:solidFill>
                <a:latin typeface="Arial"/>
                <a:cs typeface="Arial"/>
              </a:rPr>
              <a:t>the </a:t>
            </a:r>
            <a:r>
              <a:rPr sz="1750" spc="-60" dirty="0">
                <a:solidFill>
                  <a:srgbClr val="505050"/>
                </a:solidFill>
                <a:latin typeface="Arial"/>
                <a:cs typeface="Arial"/>
              </a:rPr>
              <a:t>lowest </a:t>
            </a:r>
            <a:r>
              <a:rPr sz="1750" spc="-50" dirty="0">
                <a:solidFill>
                  <a:srgbClr val="4D4D4D"/>
                </a:solidFill>
                <a:latin typeface="Arial"/>
                <a:cs typeface="Arial"/>
              </a:rPr>
              <a:t>recorded </a:t>
            </a:r>
            <a:r>
              <a:rPr sz="1750" spc="-65" dirty="0">
                <a:solidFill>
                  <a:srgbClr val="4D4D4D"/>
                </a:solidFill>
                <a:latin typeface="Arial"/>
                <a:cs typeface="Arial"/>
              </a:rPr>
              <a:t>crimes </a:t>
            </a:r>
            <a:r>
              <a:rPr sz="1750" spc="-60" dirty="0">
                <a:solidFill>
                  <a:srgbClr val="4D4D4D"/>
                </a:solidFill>
                <a:latin typeface="Arial"/>
                <a:cs typeface="Arial"/>
              </a:rPr>
              <a:t>followed </a:t>
            </a:r>
            <a:r>
              <a:rPr sz="1750" spc="-30" dirty="0">
                <a:solidFill>
                  <a:srgbClr val="414141"/>
                </a:solidFill>
                <a:latin typeface="Arial"/>
                <a:cs typeface="Arial"/>
              </a:rPr>
              <a:t>by </a:t>
            </a:r>
            <a:r>
              <a:rPr sz="1750" spc="-60" dirty="0">
                <a:solidFill>
                  <a:srgbClr val="464646"/>
                </a:solidFill>
                <a:latin typeface="Arial"/>
                <a:cs typeface="Arial"/>
              </a:rPr>
              <a:t>Kingston </a:t>
            </a:r>
            <a:r>
              <a:rPr sz="1750" spc="-70" dirty="0">
                <a:solidFill>
                  <a:srgbClr val="4F4F4F"/>
                </a:solidFill>
                <a:latin typeface="Arial"/>
                <a:cs typeface="Arial"/>
              </a:rPr>
              <a:t>upon </a:t>
            </a:r>
            <a:r>
              <a:rPr sz="1750" spc="-70" dirty="0">
                <a:solidFill>
                  <a:srgbClr val="4B4B4B"/>
                </a:solidFill>
                <a:latin typeface="Arial"/>
                <a:cs typeface="Arial"/>
              </a:rPr>
              <a:t>Thames, </a:t>
            </a:r>
            <a:r>
              <a:rPr sz="1750" spc="-60" dirty="0">
                <a:solidFill>
                  <a:srgbClr val="484848"/>
                </a:solidFill>
                <a:latin typeface="Arial"/>
                <a:cs typeface="Arial"/>
              </a:rPr>
              <a:t>Sutton, </a:t>
            </a:r>
            <a:r>
              <a:rPr sz="1750" spc="-70" dirty="0">
                <a:solidFill>
                  <a:srgbClr val="4B4B4B"/>
                </a:solidFill>
                <a:latin typeface="Arial"/>
                <a:cs typeface="Arial"/>
              </a:rPr>
              <a:t>Richmond  </a:t>
            </a:r>
            <a:r>
              <a:rPr sz="1750" spc="-70" dirty="0">
                <a:solidFill>
                  <a:srgbClr val="494949"/>
                </a:solidFill>
                <a:latin typeface="Arial"/>
                <a:cs typeface="Arial"/>
              </a:rPr>
              <a:t>upon </a:t>
            </a:r>
            <a:r>
              <a:rPr sz="1750" spc="-75" dirty="0">
                <a:solidFill>
                  <a:srgbClr val="494949"/>
                </a:solidFill>
                <a:latin typeface="Arial"/>
                <a:cs typeface="Arial"/>
              </a:rPr>
              <a:t>Thames </a:t>
            </a:r>
            <a:r>
              <a:rPr sz="1750" spc="-7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750" spc="-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spc="-65" dirty="0">
                <a:solidFill>
                  <a:srgbClr val="4D4D4D"/>
                </a:solidFill>
                <a:latin typeface="Arial"/>
                <a:cs typeface="Arial"/>
              </a:rPr>
              <a:t>Merton.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67005" marR="5080" indent="-154940">
              <a:lnSpc>
                <a:spcPts val="1930"/>
              </a:lnSpc>
              <a:buClr>
                <a:srgbClr val="5B5B5B"/>
              </a:buClr>
              <a:buChar char="•"/>
              <a:tabLst>
                <a:tab pos="167640" algn="l"/>
              </a:tabLst>
            </a:pPr>
            <a:r>
              <a:rPr sz="1900" spc="-145" dirty="0">
                <a:solidFill>
                  <a:srgbClr val="4F4F4F"/>
                </a:solidFill>
                <a:latin typeface="Trebuchet MS"/>
                <a:cs typeface="Trebuchet MS"/>
              </a:rPr>
              <a:t>City </a:t>
            </a:r>
            <a:r>
              <a:rPr sz="1900" spc="-165" dirty="0">
                <a:solidFill>
                  <a:srgbClr val="525252"/>
                </a:solidFill>
                <a:latin typeface="Trebuchet MS"/>
                <a:cs typeface="Trebuchet MS"/>
              </a:rPr>
              <a:t>of </a:t>
            </a:r>
            <a:r>
              <a:rPr sz="1900" spc="-120" dirty="0">
                <a:solidFill>
                  <a:srgbClr val="494949"/>
                </a:solidFill>
                <a:latin typeface="Trebuchet MS"/>
                <a:cs typeface="Trebuchet MS"/>
              </a:rPr>
              <a:t>London </a:t>
            </a:r>
            <a:r>
              <a:rPr sz="1900" spc="-45" dirty="0">
                <a:solidFill>
                  <a:srgbClr val="464646"/>
                </a:solidFill>
                <a:latin typeface="Trebuchet MS"/>
                <a:cs typeface="Trebuchet MS"/>
              </a:rPr>
              <a:t>has </a:t>
            </a:r>
            <a:r>
              <a:rPr sz="1900" spc="35" dirty="0">
                <a:solidFill>
                  <a:srgbClr val="464646"/>
                </a:solidFill>
                <a:latin typeface="Trebuchet MS"/>
                <a:cs typeface="Trebuchet MS"/>
              </a:rPr>
              <a:t>a </a:t>
            </a:r>
            <a:r>
              <a:rPr sz="1900" spc="-155" dirty="0">
                <a:solidFill>
                  <a:srgbClr val="444444"/>
                </a:solidFill>
                <a:latin typeface="Trebuchet MS"/>
                <a:cs typeface="Trebuchet MS"/>
              </a:rPr>
              <a:t>significantly </a:t>
            </a:r>
            <a:r>
              <a:rPr sz="1900" spc="-180" dirty="0">
                <a:solidFill>
                  <a:srgbClr val="444444"/>
                </a:solidFill>
                <a:latin typeface="Trebuchet MS"/>
                <a:cs typeface="Trebuchet MS"/>
              </a:rPr>
              <a:t>lower </a:t>
            </a:r>
            <a:r>
              <a:rPr sz="1900" spc="-185" dirty="0">
                <a:solidFill>
                  <a:srgbClr val="4B4B4B"/>
                </a:solidFill>
                <a:latin typeface="Trebuchet MS"/>
                <a:cs typeface="Trebuchet MS"/>
              </a:rPr>
              <a:t>crime </a:t>
            </a:r>
            <a:r>
              <a:rPr sz="1900" spc="-185" dirty="0">
                <a:solidFill>
                  <a:srgbClr val="545454"/>
                </a:solidFill>
                <a:latin typeface="Trebuchet MS"/>
                <a:cs typeface="Trebuchet MS"/>
              </a:rPr>
              <a:t>rate </a:t>
            </a:r>
            <a:r>
              <a:rPr sz="1900" spc="-110" dirty="0">
                <a:solidFill>
                  <a:srgbClr val="424242"/>
                </a:solidFill>
                <a:latin typeface="Trebuchet MS"/>
                <a:cs typeface="Trebuchet MS"/>
              </a:rPr>
              <a:t>because </a:t>
            </a:r>
            <a:r>
              <a:rPr sz="1900" spc="-280" dirty="0">
                <a:solidFill>
                  <a:srgbClr val="545454"/>
                </a:solidFill>
                <a:latin typeface="Trebuchet MS"/>
                <a:cs typeface="Trebuchet MS"/>
              </a:rPr>
              <a:t>it </a:t>
            </a:r>
            <a:r>
              <a:rPr sz="1900" spc="-240" dirty="0">
                <a:solidFill>
                  <a:srgbClr val="494949"/>
                </a:solidFill>
                <a:latin typeface="Trebuchet MS"/>
                <a:cs typeface="Trebuchet MS"/>
              </a:rPr>
              <a:t>i </a:t>
            </a:r>
            <a:r>
              <a:rPr sz="1900" spc="-85" dirty="0">
                <a:solidFill>
                  <a:srgbClr val="494949"/>
                </a:solidFill>
                <a:latin typeface="Trebuchet MS"/>
                <a:cs typeface="Trebuchet MS"/>
              </a:rPr>
              <a:t>is </a:t>
            </a:r>
            <a:r>
              <a:rPr sz="1900" spc="-180" dirty="0">
                <a:solidFill>
                  <a:srgbClr val="484848"/>
                </a:solidFill>
                <a:latin typeface="Trebuchet MS"/>
                <a:cs typeface="Trebuchet MS"/>
              </a:rPr>
              <a:t>the </a:t>
            </a:r>
            <a:r>
              <a:rPr sz="1900" spc="-135" dirty="0">
                <a:solidFill>
                  <a:srgbClr val="494949"/>
                </a:solidFill>
                <a:latin typeface="Trebuchet MS"/>
                <a:cs typeface="Trebuchet MS"/>
              </a:rPr>
              <a:t>33rd </a:t>
            </a:r>
            <a:r>
              <a:rPr sz="1900" spc="-170" dirty="0">
                <a:solidFill>
                  <a:srgbClr val="444444"/>
                </a:solidFill>
                <a:latin typeface="Trebuchet MS"/>
                <a:cs typeface="Trebuchet MS"/>
              </a:rPr>
              <a:t>principal </a:t>
            </a:r>
            <a:r>
              <a:rPr sz="1900" spc="-130" dirty="0">
                <a:solidFill>
                  <a:srgbClr val="494949"/>
                </a:solidFill>
                <a:latin typeface="Trebuchet MS"/>
                <a:cs typeface="Trebuchet MS"/>
              </a:rPr>
              <a:t>division  </a:t>
            </a:r>
            <a:r>
              <a:rPr sz="1900" spc="-190" dirty="0">
                <a:solidFill>
                  <a:srgbClr val="525252"/>
                </a:solidFill>
                <a:latin typeface="Trebuchet MS"/>
                <a:cs typeface="Trebuchet MS"/>
              </a:rPr>
              <a:t>of </a:t>
            </a:r>
            <a:r>
              <a:rPr sz="1900" spc="-160" dirty="0">
                <a:solidFill>
                  <a:srgbClr val="4D4D4D"/>
                </a:solidFill>
                <a:latin typeface="Trebuchet MS"/>
                <a:cs typeface="Trebuchet MS"/>
              </a:rPr>
              <a:t>Greater </a:t>
            </a:r>
            <a:r>
              <a:rPr sz="1900" spc="-110" dirty="0">
                <a:solidFill>
                  <a:srgbClr val="4F4F4F"/>
                </a:solidFill>
                <a:latin typeface="Trebuchet MS"/>
                <a:cs typeface="Trebuchet MS"/>
              </a:rPr>
              <a:t>London </a:t>
            </a:r>
            <a:r>
              <a:rPr sz="1900" spc="-190" dirty="0">
                <a:solidFill>
                  <a:srgbClr val="4F4F4F"/>
                </a:solidFill>
                <a:latin typeface="Trebuchet MS"/>
                <a:cs typeface="Trebuchet MS"/>
              </a:rPr>
              <a:t>but </a:t>
            </a:r>
            <a:r>
              <a:rPr sz="1900" spc="-254" dirty="0">
                <a:solidFill>
                  <a:srgbClr val="545454"/>
                </a:solidFill>
                <a:latin typeface="Trebuchet MS"/>
                <a:cs typeface="Trebuchet MS"/>
              </a:rPr>
              <a:t>it </a:t>
            </a:r>
            <a:r>
              <a:rPr sz="1900" spc="-85" dirty="0">
                <a:solidFill>
                  <a:srgbClr val="4B4B4B"/>
                </a:solidFill>
                <a:latin typeface="Trebuchet MS"/>
                <a:cs typeface="Trebuchet MS"/>
              </a:rPr>
              <a:t>is </a:t>
            </a:r>
            <a:r>
              <a:rPr sz="1900" spc="-180" dirty="0">
                <a:solidFill>
                  <a:srgbClr val="484848"/>
                </a:solidFill>
                <a:latin typeface="Trebuchet MS"/>
                <a:cs typeface="Trebuchet MS"/>
              </a:rPr>
              <a:t>not </a:t>
            </a:r>
            <a:r>
              <a:rPr sz="1900" spc="-15" dirty="0">
                <a:solidFill>
                  <a:srgbClr val="5B5B5B"/>
                </a:solidFill>
                <a:latin typeface="Trebuchet MS"/>
                <a:cs typeface="Trebuchet MS"/>
              </a:rPr>
              <a:t>a </a:t>
            </a:r>
            <a:r>
              <a:rPr sz="1900" spc="-110" dirty="0">
                <a:solidFill>
                  <a:srgbClr val="464646"/>
                </a:solidFill>
                <a:latin typeface="Trebuchet MS"/>
                <a:cs typeface="Trebuchet MS"/>
              </a:rPr>
              <a:t>London </a:t>
            </a:r>
            <a:r>
              <a:rPr sz="1900" spc="-140" dirty="0">
                <a:solidFill>
                  <a:srgbClr val="484848"/>
                </a:solidFill>
                <a:latin typeface="Trebuchet MS"/>
                <a:cs typeface="Trebuchet MS"/>
              </a:rPr>
              <a:t>borough. </a:t>
            </a:r>
            <a:r>
              <a:rPr sz="1900" spc="-175" dirty="0">
                <a:solidFill>
                  <a:srgbClr val="5B5B5B"/>
                </a:solidFill>
                <a:latin typeface="Trebuchet MS"/>
                <a:cs typeface="Trebuchet MS"/>
              </a:rPr>
              <a:t>It </a:t>
            </a:r>
            <a:r>
              <a:rPr sz="1900" spc="-45" dirty="0">
                <a:solidFill>
                  <a:srgbClr val="565656"/>
                </a:solidFill>
                <a:latin typeface="Trebuchet MS"/>
                <a:cs typeface="Trebuchet MS"/>
              </a:rPr>
              <a:t>has </a:t>
            </a:r>
            <a:r>
              <a:rPr sz="1900" spc="-100" dirty="0">
                <a:solidFill>
                  <a:srgbClr val="575757"/>
                </a:solidFill>
                <a:latin typeface="Trebuchet MS"/>
                <a:cs typeface="Trebuchet MS"/>
              </a:rPr>
              <a:t>an </a:t>
            </a:r>
            <a:r>
              <a:rPr sz="1900" spc="-120" dirty="0">
                <a:solidFill>
                  <a:srgbClr val="525252"/>
                </a:solidFill>
                <a:latin typeface="Trebuchet MS"/>
                <a:cs typeface="Trebuchet MS"/>
              </a:rPr>
              <a:t>area </a:t>
            </a:r>
            <a:r>
              <a:rPr sz="1900" spc="-190" dirty="0">
                <a:solidFill>
                  <a:srgbClr val="4D4D4D"/>
                </a:solidFill>
                <a:latin typeface="Trebuchet MS"/>
                <a:cs typeface="Trebuchet MS"/>
              </a:rPr>
              <a:t>of </a:t>
            </a:r>
            <a:r>
              <a:rPr sz="1900" spc="-120" dirty="0">
                <a:solidFill>
                  <a:srgbClr val="4B4B4B"/>
                </a:solidFill>
                <a:latin typeface="Trebuchet MS"/>
                <a:cs typeface="Trebuchet MS"/>
              </a:rPr>
              <a:t>1.12 </a:t>
            </a:r>
            <a:r>
              <a:rPr sz="1900" spc="-120" dirty="0">
                <a:solidFill>
                  <a:srgbClr val="4D4D4D"/>
                </a:solidFill>
                <a:latin typeface="Trebuchet MS"/>
                <a:cs typeface="Trebuchet MS"/>
              </a:rPr>
              <a:t>square </a:t>
            </a:r>
            <a:r>
              <a:rPr sz="1900" spc="-145" dirty="0">
                <a:solidFill>
                  <a:srgbClr val="575757"/>
                </a:solidFill>
                <a:latin typeface="Trebuchet MS"/>
                <a:cs typeface="Trebuchet MS"/>
              </a:rPr>
              <a:t>miles </a:t>
            </a:r>
            <a:r>
              <a:rPr sz="1900" spc="-135" dirty="0">
                <a:solidFill>
                  <a:srgbClr val="4B4B4B"/>
                </a:solidFill>
                <a:latin typeface="Trebuchet MS"/>
                <a:cs typeface="Trebuchet MS"/>
              </a:rPr>
              <a:t>and  </a:t>
            </a:r>
            <a:r>
              <a:rPr sz="1900" spc="35" dirty="0">
                <a:solidFill>
                  <a:srgbClr val="525252"/>
                </a:solidFill>
                <a:latin typeface="Trebuchet MS"/>
                <a:cs typeface="Trebuchet MS"/>
              </a:rPr>
              <a:t>a </a:t>
            </a:r>
            <a:r>
              <a:rPr sz="1900" spc="-165" dirty="0">
                <a:solidFill>
                  <a:srgbClr val="484848"/>
                </a:solidFill>
                <a:latin typeface="Trebuchet MS"/>
                <a:cs typeface="Trebuchet MS"/>
              </a:rPr>
              <a:t>population </a:t>
            </a:r>
            <a:r>
              <a:rPr sz="1900" spc="-190" dirty="0">
                <a:solidFill>
                  <a:srgbClr val="4F4F4F"/>
                </a:solidFill>
                <a:latin typeface="Trebuchet MS"/>
                <a:cs typeface="Trebuchet MS"/>
              </a:rPr>
              <a:t>of </a:t>
            </a:r>
            <a:r>
              <a:rPr sz="1900" spc="-100" dirty="0">
                <a:solidFill>
                  <a:srgbClr val="4F4F4F"/>
                </a:solidFill>
                <a:latin typeface="Trebuchet MS"/>
                <a:cs typeface="Trebuchet MS"/>
              </a:rPr>
              <a:t>7000 </a:t>
            </a:r>
            <a:r>
              <a:rPr sz="1900" spc="-5" dirty="0">
                <a:solidFill>
                  <a:srgbClr val="4F4F4F"/>
                </a:solidFill>
                <a:latin typeface="Trebuchet MS"/>
                <a:cs typeface="Trebuchet MS"/>
              </a:rPr>
              <a:t>as </a:t>
            </a:r>
            <a:r>
              <a:rPr sz="1900" spc="-215" dirty="0">
                <a:solidFill>
                  <a:srgbClr val="545454"/>
                </a:solidFill>
                <a:latin typeface="Trebuchet MS"/>
                <a:cs typeface="Trebuchet MS"/>
              </a:rPr>
              <a:t>of </a:t>
            </a:r>
            <a:r>
              <a:rPr sz="1900" spc="-90" dirty="0">
                <a:solidFill>
                  <a:srgbClr val="424242"/>
                </a:solidFill>
                <a:latin typeface="Trebuchet MS"/>
                <a:cs typeface="Trebuchet MS"/>
              </a:rPr>
              <a:t>2013 </a:t>
            </a:r>
            <a:r>
              <a:rPr sz="1900" spc="-170" dirty="0">
                <a:solidFill>
                  <a:srgbClr val="4F4F4F"/>
                </a:solidFill>
                <a:latin typeface="Trebuchet MS"/>
                <a:cs typeface="Trebuchet MS"/>
              </a:rPr>
              <a:t>which </a:t>
            </a:r>
            <a:r>
              <a:rPr sz="1900" spc="-70" dirty="0">
                <a:solidFill>
                  <a:srgbClr val="444444"/>
                </a:solidFill>
                <a:latin typeface="Trebuchet MS"/>
                <a:cs typeface="Trebuchet MS"/>
              </a:rPr>
              <a:t>suggests </a:t>
            </a:r>
            <a:r>
              <a:rPr sz="1900" spc="-195" dirty="0">
                <a:solidFill>
                  <a:srgbClr val="494949"/>
                </a:solidFill>
                <a:latin typeface="Trebuchet MS"/>
                <a:cs typeface="Trebuchet MS"/>
              </a:rPr>
              <a:t>that </a:t>
            </a:r>
            <a:r>
              <a:rPr sz="1900" spc="-254" dirty="0">
                <a:solidFill>
                  <a:srgbClr val="494949"/>
                </a:solidFill>
                <a:latin typeface="Trebuchet MS"/>
                <a:cs typeface="Trebuchet MS"/>
              </a:rPr>
              <a:t>it </a:t>
            </a:r>
            <a:r>
              <a:rPr sz="1900" spc="-85" dirty="0">
                <a:solidFill>
                  <a:srgbClr val="4B4B4B"/>
                </a:solidFill>
                <a:latin typeface="Trebuchet MS"/>
                <a:cs typeface="Trebuchet MS"/>
              </a:rPr>
              <a:t>is </a:t>
            </a:r>
            <a:r>
              <a:rPr sz="1900" spc="-15" dirty="0">
                <a:solidFill>
                  <a:srgbClr val="525252"/>
                </a:solidFill>
                <a:latin typeface="Trebuchet MS"/>
                <a:cs typeface="Trebuchet MS"/>
              </a:rPr>
              <a:t>a </a:t>
            </a:r>
            <a:r>
              <a:rPr sz="1900" spc="-155" dirty="0">
                <a:solidFill>
                  <a:srgbClr val="4D4D4D"/>
                </a:solidFill>
                <a:latin typeface="Trebuchet MS"/>
                <a:cs typeface="Trebuchet MS"/>
              </a:rPr>
              <a:t>small</a:t>
            </a:r>
            <a:r>
              <a:rPr sz="1900" spc="-365" dirty="0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sz="1900" spc="-155" dirty="0">
                <a:solidFill>
                  <a:srgbClr val="444444"/>
                </a:solidFill>
                <a:latin typeface="Trebuchet MS"/>
                <a:cs typeface="Trebuchet MS"/>
              </a:rPr>
              <a:t>area.</a:t>
            </a:r>
            <a:endParaRPr sz="1900">
              <a:latin typeface="Trebuchet MS"/>
              <a:cs typeface="Trebuchet MS"/>
            </a:endParaRPr>
          </a:p>
          <a:p>
            <a:pPr marL="167005" marR="497205" indent="-135890">
              <a:lnSpc>
                <a:spcPts val="1900"/>
              </a:lnSpc>
              <a:spcBef>
                <a:spcPts val="1905"/>
              </a:spcBef>
              <a:buClr>
                <a:srgbClr val="5D5D5D"/>
              </a:buClr>
              <a:buChar char="•"/>
              <a:tabLst>
                <a:tab pos="167640" algn="l"/>
              </a:tabLst>
            </a:pPr>
            <a:r>
              <a:rPr sz="1700" spc="-50" dirty="0">
                <a:solidFill>
                  <a:srgbClr val="505050"/>
                </a:solidFill>
                <a:latin typeface="Arial"/>
                <a:cs typeface="Arial"/>
              </a:rPr>
              <a:t>We </a:t>
            </a:r>
            <a:r>
              <a:rPr sz="1700" spc="-30" dirty="0">
                <a:solidFill>
                  <a:srgbClr val="4B4B4B"/>
                </a:solidFill>
                <a:latin typeface="Arial"/>
                <a:cs typeface="Arial"/>
              </a:rPr>
              <a:t>will </a:t>
            </a:r>
            <a:r>
              <a:rPr sz="1700" spc="-40" dirty="0">
                <a:solidFill>
                  <a:srgbClr val="444444"/>
                </a:solidFill>
                <a:latin typeface="Arial"/>
                <a:cs typeface="Arial"/>
              </a:rPr>
              <a:t>consider </a:t>
            </a:r>
            <a:r>
              <a:rPr sz="1700" spc="-45" dirty="0">
                <a:solidFill>
                  <a:srgbClr val="494949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444444"/>
                </a:solidFill>
                <a:latin typeface="Arial"/>
                <a:cs typeface="Arial"/>
              </a:rPr>
              <a:t>next </a:t>
            </a:r>
            <a:r>
              <a:rPr sz="1700" spc="-40" dirty="0">
                <a:solidFill>
                  <a:srgbClr val="444444"/>
                </a:solidFill>
                <a:latin typeface="Arial"/>
                <a:cs typeface="Arial"/>
              </a:rPr>
              <a:t>borough </a:t>
            </a:r>
            <a:r>
              <a:rPr sz="1700" spc="-35" dirty="0">
                <a:solidFill>
                  <a:srgbClr val="444444"/>
                </a:solidFill>
                <a:latin typeface="Arial"/>
                <a:cs typeface="Arial"/>
              </a:rPr>
              <a:t>with </a:t>
            </a:r>
            <a:r>
              <a:rPr sz="1700" spc="-25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464646"/>
                </a:solidFill>
                <a:latin typeface="Arial"/>
                <a:cs typeface="Arial"/>
              </a:rPr>
              <a:t>lowest </a:t>
            </a:r>
            <a:r>
              <a:rPr sz="1700" spc="-35" dirty="0">
                <a:solidFill>
                  <a:srgbClr val="444444"/>
                </a:solidFill>
                <a:latin typeface="Arial"/>
                <a:cs typeface="Arial"/>
              </a:rPr>
              <a:t>crime </a:t>
            </a:r>
            <a:r>
              <a:rPr sz="1700" spc="-30" dirty="0">
                <a:solidFill>
                  <a:srgbClr val="494949"/>
                </a:solidFill>
                <a:latin typeface="Arial"/>
                <a:cs typeface="Arial"/>
              </a:rPr>
              <a:t>rate </a:t>
            </a:r>
            <a:r>
              <a:rPr sz="1700" spc="-30" dirty="0">
                <a:solidFill>
                  <a:srgbClr val="464646"/>
                </a:solidFill>
                <a:latin typeface="Arial"/>
                <a:cs typeface="Arial"/>
              </a:rPr>
              <a:t>as </a:t>
            </a:r>
            <a:r>
              <a:rPr sz="1700" spc="-2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494949"/>
                </a:solidFill>
                <a:latin typeface="Arial"/>
                <a:cs typeface="Arial"/>
              </a:rPr>
              <a:t>safest </a:t>
            </a:r>
            <a:r>
              <a:rPr sz="1700" spc="-40" dirty="0">
                <a:solidFill>
                  <a:srgbClr val="464646"/>
                </a:solidFill>
                <a:latin typeface="Arial"/>
                <a:cs typeface="Arial"/>
              </a:rPr>
              <a:t>borough </a:t>
            </a:r>
            <a:r>
              <a:rPr sz="1700" spc="-10" dirty="0">
                <a:solidFill>
                  <a:srgbClr val="545454"/>
                </a:solidFill>
                <a:latin typeface="Arial"/>
                <a:cs typeface="Arial"/>
              </a:rPr>
              <a:t>in  </a:t>
            </a:r>
            <a:r>
              <a:rPr sz="1700" spc="-40" dirty="0">
                <a:solidFill>
                  <a:srgbClr val="484848"/>
                </a:solidFill>
                <a:latin typeface="Arial"/>
                <a:cs typeface="Arial"/>
              </a:rPr>
              <a:t>London </a:t>
            </a:r>
            <a:r>
              <a:rPr sz="1700" spc="-40" dirty="0">
                <a:solidFill>
                  <a:srgbClr val="464646"/>
                </a:solidFill>
                <a:latin typeface="Arial"/>
                <a:cs typeface="Arial"/>
              </a:rPr>
              <a:t>which </a:t>
            </a:r>
            <a:r>
              <a:rPr sz="1700" spc="-15" dirty="0">
                <a:solidFill>
                  <a:srgbClr val="565656"/>
                </a:solidFill>
                <a:latin typeface="Arial"/>
                <a:cs typeface="Arial"/>
              </a:rPr>
              <a:t>is </a:t>
            </a:r>
            <a:r>
              <a:rPr sz="1700" spc="-35" dirty="0">
                <a:solidFill>
                  <a:srgbClr val="444444"/>
                </a:solidFill>
                <a:latin typeface="Arial"/>
                <a:cs typeface="Arial"/>
              </a:rPr>
              <a:t>Kingston </a:t>
            </a:r>
            <a:r>
              <a:rPr sz="1700" spc="-20" dirty="0">
                <a:solidFill>
                  <a:srgbClr val="505050"/>
                </a:solidFill>
                <a:latin typeface="Arial"/>
                <a:cs typeface="Arial"/>
              </a:rPr>
              <a:t>upon</a:t>
            </a:r>
            <a:r>
              <a:rPr sz="1700" spc="31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444444"/>
                </a:solidFill>
                <a:latin typeface="Arial"/>
                <a:cs typeface="Arial"/>
              </a:rPr>
              <a:t>Thames.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634" y="1110671"/>
            <a:ext cx="993179" cy="305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8734" y="2969699"/>
            <a:ext cx="381992" cy="700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77834" y="2326679"/>
            <a:ext cx="2132965" cy="516255"/>
            <a:chOff x="1577834" y="2326679"/>
            <a:chExt cx="2132965" cy="5162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7834" y="2594074"/>
              <a:ext cx="636653" cy="248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7220" y="2326679"/>
              <a:ext cx="1056845" cy="2801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4359" y="2422178"/>
              <a:ext cx="1776263" cy="11459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6001" y="1537229"/>
            <a:ext cx="2260119" cy="1400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1467" y="1804624"/>
            <a:ext cx="1636199" cy="1846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03164" y="2224815"/>
            <a:ext cx="471123" cy="1464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32814" y="1104304"/>
            <a:ext cx="2247387" cy="2673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6001" y="2122951"/>
            <a:ext cx="2387451" cy="1018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84065" y="2555875"/>
            <a:ext cx="1012279" cy="2864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59690" y="3058831"/>
            <a:ext cx="585721" cy="261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18854" y="1600894"/>
            <a:ext cx="566621" cy="76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4448" y="2072017"/>
            <a:ext cx="101864" cy="7003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05348" y="3988346"/>
            <a:ext cx="152796" cy="954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041683" y="3542688"/>
            <a:ext cx="350159" cy="700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09850" y="2383977"/>
            <a:ext cx="674852" cy="17189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80974" y="3542688"/>
            <a:ext cx="821283" cy="1909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70425" y="2772337"/>
            <a:ext cx="101864" cy="10823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633771" y="3733684"/>
            <a:ext cx="1146175" cy="439420"/>
            <a:chOff x="4633771" y="3733684"/>
            <a:chExt cx="1146175" cy="439420"/>
          </a:xfrm>
        </p:grpSpPr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8400" y="3733684"/>
              <a:ext cx="942247" cy="3628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33771" y="4102943"/>
              <a:ext cx="1145976" cy="7003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91388" y="2823269"/>
            <a:ext cx="229195" cy="14006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251778" y="2931500"/>
            <a:ext cx="2082164" cy="293370"/>
            <a:chOff x="4251778" y="2931500"/>
            <a:chExt cx="2082164" cy="293370"/>
          </a:xfrm>
        </p:grpSpPr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51778" y="3039732"/>
              <a:ext cx="1400638" cy="1846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4249" y="2976065"/>
              <a:ext cx="426557" cy="1591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53508" y="2931500"/>
              <a:ext cx="280127" cy="9549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773381" y="3459923"/>
            <a:ext cx="1177925" cy="420370"/>
            <a:chOff x="5773381" y="3459923"/>
            <a:chExt cx="1177925" cy="420370"/>
          </a:xfrm>
        </p:grpSpPr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29907" y="3459923"/>
              <a:ext cx="146430" cy="1082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73381" y="3599986"/>
              <a:ext cx="1177809" cy="28012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677882" y="2816903"/>
            <a:ext cx="1101725" cy="643255"/>
            <a:chOff x="5677882" y="2816903"/>
            <a:chExt cx="1101725" cy="643255"/>
          </a:xfrm>
        </p:grpSpPr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7882" y="2816903"/>
              <a:ext cx="1095044" cy="954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46368" y="2912400"/>
              <a:ext cx="432924" cy="891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40002" y="3001532"/>
              <a:ext cx="324693" cy="1082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12672" y="3109763"/>
              <a:ext cx="452024" cy="11459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65468" y="3230727"/>
              <a:ext cx="133697" cy="229195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906624" y="2804170"/>
            <a:ext cx="89131" cy="8913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46689" y="2937866"/>
            <a:ext cx="280127" cy="14643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231317" y="2638639"/>
            <a:ext cx="331059" cy="21646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282250" y="3205261"/>
            <a:ext cx="394725" cy="24829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970289" y="3759150"/>
            <a:ext cx="1279673" cy="8913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7174019" y="3848281"/>
            <a:ext cx="993775" cy="535305"/>
            <a:chOff x="7174019" y="3848281"/>
            <a:chExt cx="993775" cy="535305"/>
          </a:xfrm>
        </p:grpSpPr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05852" y="4071110"/>
              <a:ext cx="961347" cy="3119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74019" y="3848281"/>
              <a:ext cx="547522" cy="21646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944370" y="2880568"/>
            <a:ext cx="1261110" cy="337820"/>
            <a:chOff x="7944370" y="2880568"/>
            <a:chExt cx="1261110" cy="337820"/>
          </a:xfrm>
        </p:grpSpPr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44370" y="2880568"/>
              <a:ext cx="1260574" cy="2164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148099" y="3097030"/>
              <a:ext cx="967713" cy="12096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346823" y="1518130"/>
            <a:ext cx="490223" cy="6366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546001" y="1677292"/>
            <a:ext cx="3877221" cy="12733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564192" y="2371244"/>
            <a:ext cx="101864" cy="7003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539634" y="4822361"/>
            <a:ext cx="3145155" cy="891540"/>
            <a:chOff x="1539634" y="4822361"/>
            <a:chExt cx="3145155" cy="891540"/>
          </a:xfrm>
        </p:grpSpPr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54232" y="4822361"/>
              <a:ext cx="2979539" cy="23556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39634" y="5057923"/>
              <a:ext cx="3145068" cy="655753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4646504" y="4427636"/>
            <a:ext cx="1254760" cy="203835"/>
            <a:chOff x="4646504" y="4427636"/>
            <a:chExt cx="1254760" cy="203835"/>
          </a:xfrm>
        </p:grpSpPr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46504" y="4427636"/>
              <a:ext cx="350159" cy="20372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03030" y="4434003"/>
              <a:ext cx="897681" cy="165529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4939365" y="1104304"/>
            <a:ext cx="3807460" cy="426720"/>
            <a:chOff x="4939365" y="1104304"/>
            <a:chExt cx="3807460" cy="426720"/>
          </a:xfrm>
        </p:grpSpPr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39365" y="1104304"/>
              <a:ext cx="3807189" cy="14006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84887" y="1282567"/>
              <a:ext cx="101864" cy="24829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690162" y="1893755"/>
            <a:ext cx="1031378" cy="31832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065334" y="1479929"/>
            <a:ext cx="133697" cy="6366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721541" y="2180249"/>
            <a:ext cx="477490" cy="10186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842505" y="2364878"/>
            <a:ext cx="165529" cy="6366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033501" y="1244368"/>
            <a:ext cx="1177809" cy="22919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931636" y="3217994"/>
            <a:ext cx="1235108" cy="17826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256329" y="1492664"/>
            <a:ext cx="388358" cy="6366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167198" y="3396258"/>
            <a:ext cx="120964" cy="6366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262697" y="3599986"/>
            <a:ext cx="706685" cy="14643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351828" y="3797349"/>
            <a:ext cx="50932" cy="7639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058967" y="2619540"/>
            <a:ext cx="477490" cy="57298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8517357" y="1760057"/>
            <a:ext cx="503555" cy="191135"/>
            <a:chOff x="8517357" y="1760057"/>
            <a:chExt cx="503555" cy="191135"/>
          </a:xfrm>
        </p:grpSpPr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12856" y="1760057"/>
              <a:ext cx="63665" cy="763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17357" y="1836456"/>
              <a:ext cx="502956" cy="114597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816586" y="2606807"/>
            <a:ext cx="248294" cy="14643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900711" y="3453556"/>
            <a:ext cx="3170534" cy="10186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5741547" y="4593166"/>
            <a:ext cx="420370" cy="235585"/>
            <a:chOff x="5741547" y="4593166"/>
            <a:chExt cx="420370" cy="235585"/>
          </a:xfrm>
        </p:grpSpPr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913445" y="4593166"/>
              <a:ext cx="248294" cy="8276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741547" y="4695031"/>
              <a:ext cx="420191" cy="133697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6187206" y="4593166"/>
            <a:ext cx="1095375" cy="464820"/>
            <a:chOff x="6187206" y="4593166"/>
            <a:chExt cx="1095375" cy="464820"/>
          </a:xfrm>
        </p:grpSpPr>
        <p:pic>
          <p:nvPicPr>
            <p:cNvPr id="82" name="object 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359102" y="4956059"/>
              <a:ext cx="566621" cy="1018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187206" y="4593166"/>
              <a:ext cx="1095044" cy="324693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371382" y="4682298"/>
            <a:ext cx="356526" cy="15279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466425" y="3746417"/>
            <a:ext cx="643020" cy="120964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040322" y="4924226"/>
            <a:ext cx="1738064" cy="13369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797939" y="4612266"/>
            <a:ext cx="1387905" cy="25466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058513" y="1887388"/>
            <a:ext cx="152796" cy="8913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9083979" y="3950146"/>
            <a:ext cx="127330" cy="140063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396394" y="4274840"/>
            <a:ext cx="814916" cy="12096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157189" y="2797803"/>
            <a:ext cx="662119" cy="11459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965284" y="2135683"/>
            <a:ext cx="572988" cy="11459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857053" y="4074293"/>
            <a:ext cx="592087" cy="8594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8237230" y="3517221"/>
            <a:ext cx="572988" cy="127330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729723" y="3358058"/>
            <a:ext cx="1922780" cy="261620"/>
            <a:chOff x="3729723" y="3358058"/>
            <a:chExt cx="1922780" cy="261620"/>
          </a:xfrm>
        </p:grpSpPr>
        <p:pic>
          <p:nvPicPr>
            <p:cNvPr id="96" name="object 9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729723" y="3358058"/>
              <a:ext cx="1922693" cy="19736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423675" y="3539505"/>
              <a:ext cx="261027" cy="79581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258599" y="3730500"/>
            <a:ext cx="1553434" cy="257844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143093" y="3358058"/>
            <a:ext cx="452024" cy="108231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4551006" y="2727772"/>
            <a:ext cx="732155" cy="229235"/>
            <a:chOff x="4551006" y="2727772"/>
            <a:chExt cx="732155" cy="229235"/>
          </a:xfrm>
        </p:grpSpPr>
        <p:pic>
          <p:nvPicPr>
            <p:cNvPr id="101" name="object 10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983930" y="2727772"/>
              <a:ext cx="299227" cy="10823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10169" y="2753238"/>
              <a:ext cx="362892" cy="2037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51006" y="2727772"/>
              <a:ext cx="286494" cy="108231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620584" y="2937866"/>
            <a:ext cx="388358" cy="101864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620130" y="3526772"/>
            <a:ext cx="617554" cy="7321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842959" y="2454010"/>
            <a:ext cx="961347" cy="261027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6454600" y="2212082"/>
            <a:ext cx="2673985" cy="407670"/>
            <a:chOff x="6454600" y="2212082"/>
            <a:chExt cx="2673985" cy="407670"/>
          </a:xfrm>
        </p:grpSpPr>
        <p:pic>
          <p:nvPicPr>
            <p:cNvPr id="108" name="object 10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358195" y="2466743"/>
              <a:ext cx="770350" cy="15279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454600" y="2256647"/>
              <a:ext cx="2565713" cy="27376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71062" y="2212082"/>
              <a:ext cx="770350" cy="248294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805214" y="1524496"/>
            <a:ext cx="3406140" cy="356870"/>
            <a:chOff x="5805214" y="1524496"/>
            <a:chExt cx="3406140" cy="356870"/>
          </a:xfrm>
        </p:grpSpPr>
        <p:pic>
          <p:nvPicPr>
            <p:cNvPr id="112" name="object 11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805214" y="1537229"/>
              <a:ext cx="3380630" cy="25466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008942" y="1772790"/>
              <a:ext cx="502956" cy="8913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078521" y="1750508"/>
              <a:ext cx="464757" cy="13051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772927" y="1524496"/>
              <a:ext cx="636653" cy="7958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128999" y="1562695"/>
              <a:ext cx="426557" cy="5093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854785" y="1613627"/>
              <a:ext cx="356526" cy="79581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8892984" y="2746871"/>
            <a:ext cx="318326" cy="95498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584200" y="1416264"/>
            <a:ext cx="1801729" cy="120964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3334997" y="4166608"/>
            <a:ext cx="1126876" cy="190996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4792934" y="2142050"/>
            <a:ext cx="1661665" cy="464757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5779747" y="3962880"/>
            <a:ext cx="2432050" cy="630555"/>
            <a:chOff x="5779747" y="3962880"/>
            <a:chExt cx="2432050" cy="630555"/>
          </a:xfrm>
        </p:grpSpPr>
        <p:pic>
          <p:nvPicPr>
            <p:cNvPr id="123" name="object 12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79747" y="3962880"/>
              <a:ext cx="1394272" cy="46475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958010" y="4459469"/>
              <a:ext cx="2253753" cy="133697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2252686" y="4363971"/>
            <a:ext cx="2349252" cy="388358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4697436" y="5057923"/>
            <a:ext cx="4221480" cy="713105"/>
            <a:chOff x="4697436" y="5057923"/>
            <a:chExt cx="4221480" cy="713105"/>
          </a:xfrm>
        </p:grpSpPr>
        <p:pic>
          <p:nvPicPr>
            <p:cNvPr id="127" name="object 1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697436" y="5147054"/>
              <a:ext cx="1566167" cy="62392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276337" y="5057923"/>
              <a:ext cx="2642113" cy="655753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565100" y="3154329"/>
            <a:ext cx="1502502" cy="10186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539634" y="4007445"/>
            <a:ext cx="324693" cy="292860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539634" y="4357604"/>
            <a:ext cx="331059" cy="190996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539634" y="2842369"/>
            <a:ext cx="611187" cy="12733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609666" y="3046098"/>
            <a:ext cx="1241474" cy="108231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616033" y="1989252"/>
            <a:ext cx="2482949" cy="133697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1539634" y="3256193"/>
            <a:ext cx="1751330" cy="598805"/>
            <a:chOff x="1539634" y="3256193"/>
            <a:chExt cx="1751330" cy="598805"/>
          </a:xfrm>
        </p:grpSpPr>
        <p:pic>
          <p:nvPicPr>
            <p:cNvPr id="136" name="object 13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39634" y="3256193"/>
              <a:ext cx="1750797" cy="25466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539634" y="3523588"/>
              <a:ext cx="1648932" cy="331059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877061" y="4236641"/>
            <a:ext cx="369259" cy="171896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692431" y="4624999"/>
            <a:ext cx="483856" cy="190996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590113" y="1346233"/>
            <a:ext cx="693952" cy="7003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316351" y="2912400"/>
            <a:ext cx="2209187" cy="127330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246320" y="3861014"/>
            <a:ext cx="1005912" cy="502956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3443228" y="1339866"/>
            <a:ext cx="891315" cy="108231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3863419" y="1448097"/>
            <a:ext cx="1209675" cy="153035"/>
            <a:chOff x="3863419" y="1448097"/>
            <a:chExt cx="1209675" cy="153035"/>
          </a:xfrm>
        </p:grpSpPr>
        <p:pic>
          <p:nvPicPr>
            <p:cNvPr id="145" name="object 14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067149" y="1530863"/>
              <a:ext cx="770350" cy="7003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863419" y="1448097"/>
              <a:ext cx="1209641" cy="82764"/>
            </a:xfrm>
            <a:prstGeom prst="rect">
              <a:avLst/>
            </a:prstGeom>
          </p:spPr>
        </p:pic>
      </p:grpSp>
      <p:pic>
        <p:nvPicPr>
          <p:cNvPr id="147" name="object 147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207666" y="1804624"/>
            <a:ext cx="2342885" cy="184629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49141" y="2568607"/>
            <a:ext cx="343792" cy="159163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4601938" y="4179341"/>
            <a:ext cx="878840" cy="248920"/>
            <a:chOff x="4601938" y="4179341"/>
            <a:chExt cx="878840" cy="248920"/>
          </a:xfrm>
        </p:grpSpPr>
        <p:pic>
          <p:nvPicPr>
            <p:cNvPr id="150" name="object 15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633771" y="4179341"/>
              <a:ext cx="846749" cy="7639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601938" y="4255740"/>
              <a:ext cx="789450" cy="171896"/>
            </a:xfrm>
            <a:prstGeom prst="rect">
              <a:avLst/>
            </a:prstGeom>
          </p:spPr>
        </p:pic>
      </p:grpSp>
      <p:pic>
        <p:nvPicPr>
          <p:cNvPr id="152" name="object 15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5550552" y="1868289"/>
            <a:ext cx="1114143" cy="273761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5378655" y="2606807"/>
            <a:ext cx="1438837" cy="210095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907078" y="3880114"/>
            <a:ext cx="1069578" cy="82764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6785661" y="2861468"/>
            <a:ext cx="120964" cy="159163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6957556" y="3599986"/>
            <a:ext cx="1247841" cy="159163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772927" y="3090664"/>
            <a:ext cx="509322" cy="165529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7715174" y="3065198"/>
            <a:ext cx="190996" cy="22282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448687" y="1581795"/>
            <a:ext cx="254661" cy="108231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251778" y="3224361"/>
            <a:ext cx="2113690" cy="133697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722902" y="4637732"/>
            <a:ext cx="878582" cy="171896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6034408" y="1244368"/>
            <a:ext cx="1031378" cy="280127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7384115" y="2944233"/>
            <a:ext cx="331059" cy="159163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7435047" y="1244368"/>
            <a:ext cx="598454" cy="29286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7734274" y="1823723"/>
            <a:ext cx="770350" cy="280127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7880705" y="2676838"/>
            <a:ext cx="923147" cy="203729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887070" y="3873747"/>
            <a:ext cx="1190542" cy="133697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8504625" y="1976520"/>
            <a:ext cx="706685" cy="280127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691070" y="4917860"/>
            <a:ext cx="1578900" cy="22919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7174019" y="4383070"/>
            <a:ext cx="1222375" cy="8594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9115812" y="3657286"/>
            <a:ext cx="95498" cy="197362"/>
          </a:xfrm>
          <a:prstGeom prst="rect">
            <a:avLst/>
          </a:prstGeom>
        </p:spPr>
      </p:pic>
      <p:sp>
        <p:nvSpPr>
          <p:cNvPr id="172" name="object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Neighborhoods </a:t>
            </a:r>
            <a:r>
              <a:rPr spc="-45" dirty="0">
                <a:solidFill>
                  <a:srgbClr val="4F4F4F"/>
                </a:solidFill>
              </a:rPr>
              <a:t>in </a:t>
            </a:r>
            <a:r>
              <a:rPr spc="-35" dirty="0">
                <a:solidFill>
                  <a:srgbClr val="4B4B4B"/>
                </a:solidFill>
              </a:rPr>
              <a:t>Kingston </a:t>
            </a:r>
            <a:r>
              <a:rPr spc="-30" dirty="0"/>
              <a:t>upon</a:t>
            </a:r>
            <a:r>
              <a:rPr spc="170" dirty="0"/>
              <a:t> </a:t>
            </a:r>
            <a:r>
              <a:rPr spc="-45" dirty="0">
                <a:solidFill>
                  <a:srgbClr val="464646"/>
                </a:solidFill>
              </a:rPr>
              <a:t>Thames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3212806" y="3004925"/>
            <a:ext cx="4552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solidFill>
                  <a:srgbClr val="4D4D4D"/>
                </a:solidFill>
                <a:latin typeface="Arial"/>
                <a:cs typeface="Arial"/>
              </a:rPr>
              <a:t>Mo1esey</a:t>
            </a:r>
            <a:r>
              <a:rPr sz="800" spc="-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00" spc="-90" dirty="0">
                <a:solidFill>
                  <a:srgbClr val="4D4D4D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6989502" y="2829669"/>
            <a:ext cx="61404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" spc="70" dirty="0">
                <a:solidFill>
                  <a:srgbClr val="525252"/>
                </a:solidFill>
                <a:latin typeface="Arial"/>
                <a:cs typeface="Arial"/>
              </a:rPr>
              <a:t>Uerton’ </a:t>
            </a:r>
            <a:r>
              <a:rPr sz="600" spc="15" dirty="0">
                <a:solidFill>
                  <a:srgbClr val="575757"/>
                </a:solidFill>
                <a:latin typeface="Arial"/>
                <a:cs typeface="Arial"/>
              </a:rPr>
              <a:t>Perk </a:t>
            </a:r>
            <a:r>
              <a:rPr sz="600" spc="-35" dirty="0">
                <a:solidFill>
                  <a:srgbClr val="A1A1A1"/>
                </a:solidFill>
                <a:latin typeface="Arial"/>
                <a:cs typeface="Arial"/>
              </a:rPr>
              <a:t>:</a:t>
            </a:r>
            <a:r>
              <a:rPr sz="600" spc="-45" dirty="0">
                <a:solidFill>
                  <a:srgbClr val="A1A1A1"/>
                </a:solidFill>
                <a:latin typeface="Arial"/>
                <a:cs typeface="Arial"/>
              </a:rPr>
              <a:t> </a:t>
            </a:r>
            <a:r>
              <a:rPr sz="600" spc="-30" dirty="0">
                <a:solidFill>
                  <a:srgbClr val="CFCFCF"/>
                </a:solidFill>
                <a:latin typeface="Arial"/>
                <a:cs typeface="Arial"/>
              </a:rPr>
              <a:t>’</a:t>
            </a:r>
            <a:endParaRPr sz="6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269617" y="3089459"/>
            <a:ext cx="35242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5D5D5D"/>
                </a:solidFill>
                <a:latin typeface="Arial"/>
                <a:cs typeface="Arial"/>
              </a:rPr>
              <a:t>Maiden’</a:t>
            </a:r>
            <a:endParaRPr sz="65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004403" y="1042087"/>
            <a:ext cx="22288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10" dirty="0">
                <a:solidFill>
                  <a:srgbClr val="5B5B5B"/>
                </a:solidFill>
                <a:latin typeface="Arial"/>
                <a:cs typeface="Arial"/>
              </a:rPr>
              <a:t>or</a:t>
            </a:r>
            <a:r>
              <a:rPr sz="750" spc="-90" dirty="0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313131"/>
                </a:solidFill>
                <a:latin typeface="Arial"/>
                <a:cs typeface="Arial"/>
              </a:rPr>
              <a:t>ix'</a:t>
            </a:r>
            <a:endParaRPr sz="7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339903" y="4536784"/>
            <a:ext cx="3333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-15" dirty="0">
                <a:solidFill>
                  <a:srgbClr val="595959"/>
                </a:solidFill>
                <a:latin typeface="Cambria"/>
                <a:cs typeface="Cambria"/>
              </a:rPr>
              <a:t>Sutttin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171081" y="4002527"/>
            <a:ext cx="20193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spc="-70" dirty="0">
                <a:solidFill>
                  <a:srgbClr val="C6C6C6"/>
                </a:solidFill>
                <a:latin typeface="Arial"/>
                <a:cs typeface="Arial"/>
              </a:rPr>
              <a:t>.. . </a:t>
            </a:r>
            <a:r>
              <a:rPr sz="750" spc="-70" dirty="0">
                <a:solidFill>
                  <a:srgbClr val="7C7C7C"/>
                </a:solidFill>
                <a:latin typeface="Arial"/>
                <a:cs typeface="Arial"/>
              </a:rPr>
              <a:t>/</a:t>
            </a:r>
            <a:r>
              <a:rPr sz="750" spc="6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750" spc="-65" dirty="0">
                <a:solidFill>
                  <a:srgbClr val="E8C895"/>
                </a:solidFill>
                <a:latin typeface="Arial"/>
                <a:cs typeface="Arial"/>
              </a:rPr>
              <a:t>’</a:t>
            </a:r>
            <a:endParaRPr sz="75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8212975" y="4002527"/>
            <a:ext cx="871219" cy="263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114"/>
              </a:spcBef>
              <a:tabLst>
                <a:tab pos="642620" algn="l"/>
              </a:tabLst>
            </a:pPr>
            <a:r>
              <a:rPr sz="750" spc="-80" dirty="0">
                <a:solidFill>
                  <a:srgbClr val="D8D8D8"/>
                </a:solidFill>
                <a:latin typeface="Arial"/>
                <a:cs typeface="Arial"/>
              </a:rPr>
              <a:t>.	</a:t>
            </a:r>
            <a:r>
              <a:rPr sz="750" spc="-65" dirty="0">
                <a:solidFill>
                  <a:srgbClr val="D4D6AF"/>
                </a:solidFill>
                <a:latin typeface="Arial"/>
                <a:cs typeface="Arial"/>
              </a:rPr>
              <a:t>’ </a:t>
            </a:r>
            <a:r>
              <a:rPr sz="750" spc="-55" dirty="0">
                <a:solidFill>
                  <a:srgbClr val="D4D4D4"/>
                </a:solidFill>
                <a:latin typeface="Arial"/>
                <a:cs typeface="Arial"/>
              </a:rPr>
              <a:t>'</a:t>
            </a:r>
            <a:r>
              <a:rPr sz="750" spc="70" dirty="0">
                <a:solidFill>
                  <a:srgbClr val="D4D4D4"/>
                </a:solidFill>
                <a:latin typeface="Arial"/>
                <a:cs typeface="Arial"/>
              </a:rPr>
              <a:t> </a:t>
            </a:r>
            <a:r>
              <a:rPr sz="750" spc="-75" dirty="0">
                <a:solidFill>
                  <a:srgbClr val="CDCDCD"/>
                </a:solidFill>
                <a:latin typeface="Arial"/>
                <a:cs typeface="Arial"/>
              </a:rPr>
              <a:t>.</a:t>
            </a:r>
            <a:endParaRPr sz="750">
              <a:latin typeface="Arial"/>
              <a:cs typeface="Arial"/>
            </a:endParaRPr>
          </a:p>
          <a:p>
            <a:pPr marL="266700" indent="-267335">
              <a:lnSpc>
                <a:spcPct val="100000"/>
              </a:lnSpc>
              <a:spcBef>
                <a:spcPts val="50"/>
              </a:spcBef>
              <a:buClr>
                <a:srgbClr val="959595"/>
              </a:buClr>
              <a:buChar char="•"/>
              <a:tabLst>
                <a:tab pos="266700" algn="l"/>
                <a:tab pos="267335" algn="l"/>
              </a:tabLst>
            </a:pPr>
            <a:r>
              <a:rPr sz="750" spc="-65" dirty="0">
                <a:solidFill>
                  <a:srgbClr val="C3C3C3"/>
                </a:solidFill>
                <a:latin typeface="Arial"/>
                <a:cs typeface="Arial"/>
              </a:rPr>
              <a:t>’ </a:t>
            </a:r>
            <a:r>
              <a:rPr sz="750" spc="-45" dirty="0">
                <a:solidFill>
                  <a:srgbClr val="5E5E5E"/>
                </a:solidFill>
                <a:latin typeface="Arial"/>
                <a:cs typeface="Arial"/>
              </a:rPr>
              <a:t>£leddi</a:t>
            </a:r>
            <a:r>
              <a:rPr sz="750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750" spc="-85" dirty="0">
                <a:solidFill>
                  <a:srgbClr val="5E5E5E"/>
                </a:solidFill>
                <a:latin typeface="Arial"/>
                <a:cs typeface="Arial"/>
              </a:rPr>
              <a:t>1g‹oi1”</a:t>
            </a:r>
            <a:endParaRPr sz="75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8575181" y="4373731"/>
            <a:ext cx="659765" cy="26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955"/>
              </a:lnSpc>
              <a:spcBef>
                <a:spcPts val="100"/>
              </a:spcBef>
            </a:pPr>
            <a:r>
              <a:rPr sz="800" spc="-365" dirty="0">
                <a:solidFill>
                  <a:srgbClr val="CACACA"/>
                </a:solidFill>
                <a:latin typeface="OCR A Extended"/>
                <a:cs typeface="OCR A Extended"/>
              </a:rPr>
              <a:t>’ </a:t>
            </a:r>
            <a:r>
              <a:rPr sz="800" spc="-245" dirty="0">
                <a:solidFill>
                  <a:srgbClr val="CFCFCF"/>
                </a:solidFill>
                <a:latin typeface="OCR A Extended"/>
                <a:cs typeface="OCR A Extended"/>
              </a:rPr>
              <a:t>’ </a:t>
            </a:r>
            <a:r>
              <a:rPr sz="800" spc="-415" dirty="0">
                <a:solidFill>
                  <a:srgbClr val="747474"/>
                </a:solidFill>
                <a:latin typeface="OCR A Extended"/>
                <a:cs typeface="OCR A Extended"/>
              </a:rPr>
              <a:t>.’ </a:t>
            </a:r>
            <a:r>
              <a:rPr sz="800" spc="-300" dirty="0">
                <a:solidFill>
                  <a:srgbClr val="747474"/>
                </a:solidFill>
                <a:latin typeface="OCR A Extended"/>
                <a:cs typeface="OCR A Extended"/>
              </a:rPr>
              <a:t>:</a:t>
            </a:r>
            <a:r>
              <a:rPr sz="800" spc="-145" dirty="0">
                <a:solidFill>
                  <a:srgbClr val="747474"/>
                </a:solidFill>
                <a:latin typeface="OCR A Extended"/>
                <a:cs typeface="OCR A Extended"/>
              </a:rPr>
              <a:t> </a:t>
            </a:r>
            <a:r>
              <a:rPr sz="800" spc="90" dirty="0">
                <a:solidFill>
                  <a:srgbClr val="747474"/>
                </a:solidFill>
                <a:latin typeface="OCR A Extended"/>
                <a:cs typeface="OCR A Extended"/>
              </a:rPr>
              <a:t>ladd</a:t>
            </a:r>
            <a:endParaRPr sz="800">
              <a:latin typeface="OCR A Extended"/>
              <a:cs typeface="OCR A Extended"/>
            </a:endParaRPr>
          </a:p>
          <a:p>
            <a:pPr marL="12700">
              <a:lnSpc>
                <a:spcPts val="955"/>
              </a:lnSpc>
              <a:tabLst>
                <a:tab pos="294640" algn="l"/>
              </a:tabLst>
            </a:pPr>
            <a:r>
              <a:rPr sz="800" spc="90" dirty="0">
                <a:solidFill>
                  <a:srgbClr val="757575"/>
                </a:solidFill>
                <a:latin typeface="OCR A Extended"/>
                <a:cs typeface="OCR A Extended"/>
              </a:rPr>
              <a:t>’.	</a:t>
            </a:r>
            <a:r>
              <a:rPr sz="800" spc="-340" dirty="0">
                <a:solidFill>
                  <a:srgbClr val="C3C3C3"/>
                </a:solidFill>
                <a:latin typeface="OCR A Extended"/>
                <a:cs typeface="OCR A Extended"/>
              </a:rPr>
              <a:t>-</a:t>
            </a:r>
            <a:r>
              <a:rPr sz="800" spc="-300" dirty="0">
                <a:solidFill>
                  <a:srgbClr val="C3C3C3"/>
                </a:solidFill>
                <a:latin typeface="OCR A Extended"/>
                <a:cs typeface="OCR A Extended"/>
              </a:rPr>
              <a:t> </a:t>
            </a:r>
            <a:r>
              <a:rPr sz="800" spc="-275" dirty="0">
                <a:solidFill>
                  <a:srgbClr val="BCBCBC"/>
                </a:solidFill>
                <a:latin typeface="OCR A Extended"/>
                <a:cs typeface="OCR A Extended"/>
              </a:rPr>
              <a:t>’’</a:t>
            </a:r>
            <a:endParaRPr sz="800">
              <a:latin typeface="OCR A Extended"/>
              <a:cs typeface="OCR A Extende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8905984" y="5581958"/>
            <a:ext cx="2755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5" dirty="0">
                <a:solidFill>
                  <a:srgbClr val="567787"/>
                </a:solidFill>
                <a:latin typeface="Arial"/>
                <a:cs typeface="Arial"/>
              </a:rPr>
              <a:t>Leaflet</a:t>
            </a:r>
            <a:endParaRPr sz="65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388254" y="6085975"/>
            <a:ext cx="7960359" cy="530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04" marR="5080" indent="-2540">
              <a:lnSpc>
                <a:spcPts val="1930"/>
              </a:lnSpc>
              <a:spcBef>
                <a:spcPts val="260"/>
              </a:spcBef>
            </a:pPr>
            <a:r>
              <a:rPr sz="1700" spc="-40" dirty="0">
                <a:solidFill>
                  <a:srgbClr val="484848"/>
                </a:solidFill>
                <a:latin typeface="Arial"/>
                <a:cs typeface="Arial"/>
              </a:rPr>
              <a:t>There </a:t>
            </a:r>
            <a:r>
              <a:rPr sz="1700" spc="-45" dirty="0">
                <a:solidFill>
                  <a:srgbClr val="4B4B4B"/>
                </a:solidFill>
                <a:latin typeface="Arial"/>
                <a:cs typeface="Arial"/>
              </a:rPr>
              <a:t>are </a:t>
            </a:r>
            <a:r>
              <a:rPr sz="1700" spc="-10" dirty="0">
                <a:solidFill>
                  <a:srgbClr val="565656"/>
                </a:solidFill>
                <a:latin typeface="Arial"/>
                <a:cs typeface="Arial"/>
              </a:rPr>
              <a:t>15 </a:t>
            </a:r>
            <a:r>
              <a:rPr sz="1700" spc="-50" dirty="0">
                <a:solidFill>
                  <a:srgbClr val="424242"/>
                </a:solidFill>
                <a:latin typeface="Arial"/>
                <a:cs typeface="Arial"/>
              </a:rPr>
              <a:t>neighborhoods </a:t>
            </a:r>
            <a:r>
              <a:rPr sz="1700" spc="-10" dirty="0">
                <a:solidFill>
                  <a:srgbClr val="494949"/>
                </a:solidFill>
                <a:latin typeface="Arial"/>
                <a:cs typeface="Arial"/>
              </a:rPr>
              <a:t>in </a:t>
            </a:r>
            <a:r>
              <a:rPr sz="1700" spc="-45" dirty="0">
                <a:solidFill>
                  <a:srgbClr val="505050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414141"/>
                </a:solidFill>
                <a:latin typeface="Arial"/>
                <a:cs typeface="Arial"/>
              </a:rPr>
              <a:t>royal </a:t>
            </a:r>
            <a:r>
              <a:rPr sz="1700" spc="-50" dirty="0">
                <a:solidFill>
                  <a:srgbClr val="464646"/>
                </a:solidFill>
                <a:latin typeface="Arial"/>
                <a:cs typeface="Arial"/>
              </a:rPr>
              <a:t>borough </a:t>
            </a:r>
            <a:r>
              <a:rPr sz="1700" spc="-80" dirty="0">
                <a:solidFill>
                  <a:srgbClr val="4F4F4F"/>
                </a:solidFill>
                <a:latin typeface="Arial"/>
                <a:cs typeface="Arial"/>
              </a:rPr>
              <a:t>of </a:t>
            </a:r>
            <a:r>
              <a:rPr sz="1700" spc="-35" dirty="0">
                <a:solidFill>
                  <a:srgbClr val="424242"/>
                </a:solidFill>
                <a:latin typeface="Arial"/>
                <a:cs typeface="Arial"/>
              </a:rPr>
              <a:t>Kingstân </a:t>
            </a:r>
            <a:r>
              <a:rPr sz="1700" spc="-225" dirty="0">
                <a:solidFill>
                  <a:srgbClr val="464646"/>
                </a:solidFill>
                <a:latin typeface="Arial"/>
                <a:cs typeface="Arial"/>
              </a:rPr>
              <a:t>u.p,oi« </a:t>
            </a:r>
            <a:r>
              <a:rPr sz="1700" spc="-40" dirty="0">
                <a:solidFill>
                  <a:srgbClr val="484848"/>
                </a:solidFill>
                <a:latin typeface="Arial"/>
                <a:cs typeface="Arial"/>
              </a:rPr>
              <a:t>Thames, </a:t>
            </a:r>
            <a:r>
              <a:rPr sz="1700" spc="-35" dirty="0">
                <a:solidFill>
                  <a:srgbClr val="424242"/>
                </a:solidFill>
                <a:latin typeface="Arial"/>
                <a:cs typeface="Arial"/>
              </a:rPr>
              <a:t>they </a:t>
            </a:r>
            <a:r>
              <a:rPr sz="1700" spc="-45" dirty="0">
                <a:solidFill>
                  <a:srgbClr val="494949"/>
                </a:solidFill>
                <a:latin typeface="Arial"/>
                <a:cs typeface="Arial"/>
              </a:rPr>
              <a:t>are  </a:t>
            </a:r>
            <a:r>
              <a:rPr sz="1700" spc="-30" dirty="0">
                <a:solidFill>
                  <a:srgbClr val="464646"/>
                </a:solidFill>
                <a:latin typeface="Arial"/>
                <a:cs typeface="Arial"/>
              </a:rPr>
              <a:t>visualised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on </a:t>
            </a:r>
            <a:r>
              <a:rPr sz="1700" spc="30" dirty="0">
                <a:solidFill>
                  <a:srgbClr val="484848"/>
                </a:solidFill>
                <a:latin typeface="Arial"/>
                <a:cs typeface="Arial"/>
              </a:rPr>
              <a:t>a </a:t>
            </a:r>
            <a:r>
              <a:rPr sz="1700" spc="-55" dirty="0">
                <a:solidFill>
                  <a:srgbClr val="4D4D4D"/>
                </a:solidFill>
                <a:latin typeface="Arial"/>
                <a:cs typeface="Arial"/>
              </a:rPr>
              <a:t>map </a:t>
            </a:r>
            <a:r>
              <a:rPr sz="1700" spc="-30" dirty="0">
                <a:solidFill>
                  <a:srgbClr val="444444"/>
                </a:solidFill>
                <a:latin typeface="Arial"/>
                <a:cs typeface="Arial"/>
              </a:rPr>
              <a:t>using </a:t>
            </a:r>
            <a:r>
              <a:rPr sz="1700" spc="-120" dirty="0">
                <a:solidFill>
                  <a:srgbClr val="3F3F3F"/>
                </a:solidFill>
                <a:latin typeface="Arial"/>
                <a:cs typeface="Arial"/>
              </a:rPr>
              <a:t>foIi.um </a:t>
            </a:r>
            <a:r>
              <a:rPr sz="1700" spc="-30" dirty="0">
                <a:solidFill>
                  <a:srgbClr val="4B4B4B"/>
                </a:solidFill>
                <a:latin typeface="Arial"/>
                <a:cs typeface="Arial"/>
              </a:rPr>
              <a:t>on</a:t>
            </a:r>
            <a:r>
              <a:rPr sz="1700" spc="1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494949"/>
                </a:solidFill>
                <a:latin typeface="Arial"/>
                <a:cs typeface="Arial"/>
              </a:rPr>
              <a:t>python.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530" y="3217994"/>
            <a:ext cx="57298" cy="700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1842" y="3211627"/>
            <a:ext cx="420191" cy="700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455" y="3205261"/>
            <a:ext cx="350159" cy="9549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60598" y="2075367"/>
          <a:ext cx="7179943" cy="1227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7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030"/>
                        </a:lnSpc>
                      </a:pPr>
                      <a:r>
                        <a:rPr sz="900" spc="-65" dirty="0">
                          <a:latin typeface="Arial"/>
                          <a:cs typeface="Arial"/>
                        </a:rPr>
                        <a:t>Nelqhbarhood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1030"/>
                        </a:lnSpc>
                      </a:pPr>
                      <a:r>
                        <a:rPr sz="900" spc="-65" dirty="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900" spc="-10" dirty="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Latitude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030"/>
                        </a:lnSpc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f4aighborhood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Longitude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030"/>
                        </a:lnSpc>
                      </a:pPr>
                      <a:r>
                        <a:rPr sz="900" spc="-100" dirty="0">
                          <a:latin typeface="Arial"/>
                          <a:cs typeface="Arial"/>
                        </a:rPr>
                        <a:t>Vanue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030"/>
                        </a:lnSpc>
                      </a:pPr>
                      <a:r>
                        <a:rPr sz="900" spc="-85" dirty="0">
                          <a:latin typeface="Arial"/>
                          <a:cs typeface="Arial"/>
                        </a:rPr>
                        <a:t>Venue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kaMtude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030"/>
                        </a:lnSpc>
                      </a:pPr>
                      <a:r>
                        <a:rPr sz="900" spc="-85" dirty="0">
                          <a:latin typeface="Arial"/>
                          <a:cs typeface="Arial"/>
                        </a:rPr>
                        <a:t>Ver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ts val="103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Longitude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030"/>
                        </a:lnSpc>
                      </a:pPr>
                      <a:r>
                        <a:rPr sz="900" spc="-100" dirty="0">
                          <a:solidFill>
                            <a:srgbClr val="3F3F3F"/>
                          </a:solidFill>
                          <a:latin typeface="Arial"/>
                          <a:cs typeface="Arial"/>
                        </a:rPr>
                        <a:t>Venue</a:t>
                      </a:r>
                      <a:r>
                        <a:rPr sz="900" spc="-90" dirty="0">
                          <a:solidFill>
                            <a:srgbClr val="3F3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Category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93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850" dirty="0">
                          <a:latin typeface="Trebuchet MS"/>
                          <a:cs typeface="Trebuchet MS"/>
                        </a:rPr>
                        <a:t>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127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850" spc="-70" dirty="0">
                          <a:latin typeface="Trebuchet MS"/>
                          <a:cs typeface="Trebuchet MS"/>
                        </a:rPr>
                        <a:t>Berrylande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127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S1.30g781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-0.284802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50" spc="-50" dirty="0">
                          <a:solidFill>
                            <a:srgbClr val="131313"/>
                          </a:solidFill>
                          <a:latin typeface="Arial"/>
                          <a:cs typeface="Arial"/>
                        </a:rPr>
                        <a:t>S+abltrxs </a:t>
                      </a:r>
                      <a:r>
                        <a:rPr sz="750" spc="-20" dirty="0">
                          <a:solidFill>
                            <a:srgbClr val="242424"/>
                          </a:solidFill>
                          <a:latin typeface="Arial"/>
                          <a:cs typeface="Arial"/>
                        </a:rPr>
                        <a:t>Racket </a:t>
                      </a:r>
                      <a:r>
                        <a:rPr sz="750" spc="45" dirty="0">
                          <a:solidFill>
                            <a:srgbClr val="131313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Fknecs</a:t>
                      </a:r>
                      <a:r>
                        <a:rPr sz="7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Club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51.392676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-0.290Z24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50" spc="-65" dirty="0">
                          <a:solidFill>
                            <a:srgbClr val="0E0E0E"/>
                          </a:solidFill>
                          <a:latin typeface="Arial"/>
                          <a:cs typeface="Arial"/>
                        </a:rPr>
                        <a:t>Gym </a:t>
                      </a:r>
                      <a:r>
                        <a:rPr sz="850" spc="-25" dirty="0">
                          <a:solidFill>
                            <a:srgbClr val="363636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Ffizieea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solidFill>
                            <a:srgbClr val="181818"/>
                          </a:solidFill>
                          <a:latin typeface="Arial"/>
                          <a:cs typeface="Arial"/>
                        </a:rPr>
                        <a:t>Center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1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800" dirty="0">
                          <a:solidFill>
                            <a:srgbClr val="2A2A2A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800" spc="-4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Berrylanda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50" spc="-80" dirty="0">
                          <a:latin typeface="Arial"/>
                          <a:cs typeface="Arial"/>
                        </a:rPr>
                        <a:t>51.393781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50" spc="-80" dirty="0">
                          <a:solidFill>
                            <a:srgbClr val="0F0F0F"/>
                          </a:solidFill>
                          <a:latin typeface="Arial"/>
                          <a:cs typeface="Arial"/>
                        </a:rPr>
                        <a:t>•0.284B02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50" spc="-45" dirty="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Aaxaridra</a:t>
                      </a:r>
                      <a:r>
                        <a:rPr sz="850" spc="-25" dirty="0">
                          <a:solidFill>
                            <a:srgbClr val="1111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solidFill>
                            <a:srgbClr val="131313"/>
                          </a:solidFill>
                          <a:latin typeface="Arial"/>
                          <a:cs typeface="Arial"/>
                        </a:rPr>
                        <a:t>Park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50" spc="-70" dirty="0">
                          <a:solidFill>
                            <a:srgbClr val="0F0F0F"/>
                          </a:solidFill>
                          <a:latin typeface="Arial"/>
                          <a:cs typeface="Arial"/>
                        </a:rPr>
                        <a:t>51.394230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50" spc="-70" dirty="0">
                          <a:solidFill>
                            <a:srgbClr val="2B2B2B"/>
                          </a:solidFill>
                          <a:latin typeface="Arial"/>
                          <a:cs typeface="Arial"/>
                        </a:rPr>
                        <a:t>-0.2B4108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800" spc="-35" dirty="0">
                          <a:solidFill>
                            <a:srgbClr val="343434"/>
                          </a:solidFill>
                          <a:latin typeface="Trebuchet MS"/>
                          <a:cs typeface="Trebuchet MS"/>
                        </a:rPr>
                        <a:t>Park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32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850" spc="-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Berrylands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800" spc="-5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01.393781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8894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85" dirty="0">
                          <a:latin typeface="Arial"/>
                          <a:cs typeface="Arial"/>
                        </a:rPr>
                        <a:t>-0.284802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9369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K2 </a:t>
                      </a:r>
                      <a:r>
                        <a:rPr sz="900" spc="-105" dirty="0">
                          <a:solidFill>
                            <a:srgbClr val="0F0F0F"/>
                          </a:solidFill>
                          <a:latin typeface="Arial"/>
                          <a:cs typeface="Arial"/>
                        </a:rPr>
                        <a:t>Bua</a:t>
                      </a:r>
                      <a:r>
                        <a:rPr sz="900" spc="-80" dirty="0">
                          <a:solidFill>
                            <a:srgbClr val="0F0F0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Gtop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9369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105" dirty="0">
                          <a:latin typeface="Arial"/>
                          <a:cs typeface="Arial"/>
                        </a:rPr>
                        <a:t>01.382302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93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-0.281534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900" spc="-105" dirty="0">
                          <a:latin typeface="Arial"/>
                          <a:cs typeface="Arial"/>
                        </a:rPr>
                        <a:t>Bue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Gtop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936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524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Berrylande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850" spc="-80" dirty="0">
                          <a:latin typeface="Arial"/>
                          <a:cs typeface="Arial"/>
                        </a:rPr>
                        <a:t>51.393781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-J2&amp;B02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Cafe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Rasa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850" spc="-65" dirty="0">
                          <a:solidFill>
                            <a:srgbClr val="0E0E0E"/>
                          </a:solidFill>
                          <a:latin typeface="Arial"/>
                          <a:cs typeface="Arial"/>
                        </a:rPr>
                        <a:t>51.3901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-0.282480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Cafe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940"/>
                        </a:lnSpc>
                        <a:spcBef>
                          <a:spcPts val="345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51.41</a:t>
                      </a:r>
                      <a:r>
                        <a:rPr sz="850" spc="-65" dirty="0">
                          <a:solidFill>
                            <a:srgbClr val="1A1A1A"/>
                          </a:solidFill>
                          <a:latin typeface="Arial"/>
                          <a:cs typeface="Arial"/>
                        </a:rPr>
                        <a:t>7499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990"/>
                        </a:lnSpc>
                        <a:spcBef>
                          <a:spcPts val="295"/>
                        </a:spcBef>
                      </a:pPr>
                      <a:r>
                        <a:rPr sz="900" spc="10" dirty="0">
                          <a:solidFill>
                            <a:srgbClr val="575757"/>
                          </a:solidFill>
                          <a:latin typeface="Arial"/>
                          <a:cs typeface="Arial"/>
                        </a:rPr>
                        <a:t>Tie </a:t>
                      </a:r>
                      <a:r>
                        <a:rPr sz="900" spc="-85" dirty="0">
                          <a:solidFill>
                            <a:srgbClr val="131313"/>
                          </a:solidFill>
                          <a:latin typeface="Arial"/>
                          <a:cs typeface="Arial"/>
                        </a:rPr>
                        <a:t>Boater’e</a:t>
                      </a:r>
                      <a:r>
                        <a:rPr sz="900" spc="-140" dirty="0">
                          <a:solidFill>
                            <a:srgbClr val="13131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solidFill>
                            <a:srgbClr val="383838"/>
                          </a:solidFill>
                          <a:latin typeface="Arial"/>
                          <a:cs typeface="Arial"/>
                        </a:rPr>
                        <a:t>Inn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ts val="990"/>
                        </a:lnSpc>
                        <a:spcBef>
                          <a:spcPts val="295"/>
                        </a:spcBef>
                      </a:pPr>
                      <a:r>
                        <a:rPr sz="900" spc="-10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51.418548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940"/>
                        </a:lnSpc>
                        <a:spcBef>
                          <a:spcPts val="345"/>
                        </a:spcBef>
                      </a:pPr>
                      <a:r>
                        <a:rPr sz="850" spc="-70" dirty="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-0.305B15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990"/>
                        </a:lnSpc>
                        <a:spcBef>
                          <a:spcPts val="295"/>
                        </a:spcBef>
                      </a:pPr>
                      <a:r>
                        <a:rPr sz="900" spc="-105" dirty="0">
                          <a:latin typeface="Arial"/>
                          <a:cs typeface="Arial"/>
                        </a:rPr>
                        <a:t>Pub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76435" y="628085"/>
            <a:ext cx="8343265" cy="1274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30" dirty="0">
                <a:solidFill>
                  <a:srgbClr val="5D5D5D"/>
                </a:solidFill>
                <a:latin typeface="Arial"/>
                <a:cs typeface="Arial"/>
              </a:rPr>
              <a:t>Modelling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328930" marR="5080" indent="-138430" algn="just">
              <a:lnSpc>
                <a:spcPts val="1900"/>
              </a:lnSpc>
              <a:buChar char="•"/>
              <a:tabLst>
                <a:tab pos="332105" algn="l"/>
              </a:tabLst>
            </a:pP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Using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25" dirty="0">
                <a:solidFill>
                  <a:srgbClr val="5D5D5D"/>
                </a:solidFill>
                <a:latin typeface="Arial"/>
                <a:cs typeface="Arial"/>
              </a:rPr>
              <a:t>final </a:t>
            </a:r>
            <a:r>
              <a:rPr sz="1700" spc="-10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set containing </a:t>
            </a:r>
            <a:r>
              <a:rPr sz="17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1700" spc="-10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Kingston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upon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Thames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along 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with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latitude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longitude,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we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can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find </a:t>
            </a:r>
            <a:r>
              <a:rPr sz="1700" spc="-20" dirty="0">
                <a:solidFill>
                  <a:srgbClr val="5D5D5D"/>
                </a:solidFill>
                <a:latin typeface="Arial"/>
                <a:cs typeface="Arial"/>
              </a:rPr>
              <a:t>all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venues within </a:t>
            </a:r>
            <a:r>
              <a:rPr sz="1700" spc="85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500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meter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radius </a:t>
            </a:r>
            <a:r>
              <a:rPr sz="1700" spc="-55" dirty="0">
                <a:solidFill>
                  <a:srgbClr val="5D5D5D"/>
                </a:solidFill>
                <a:latin typeface="Arial"/>
                <a:cs typeface="Arial"/>
              </a:rPr>
              <a:t>of 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each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neighborhood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by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connecting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Foursquare</a:t>
            </a:r>
            <a:r>
              <a:rPr sz="1700" spc="-12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API.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9385" y="3589232"/>
            <a:ext cx="8443595" cy="29864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46685" marR="5080" indent="-134620">
              <a:lnSpc>
                <a:spcPts val="1900"/>
              </a:lnSpc>
              <a:spcBef>
                <a:spcPts val="495"/>
              </a:spcBef>
              <a:buChar char="•"/>
              <a:tabLst>
                <a:tab pos="147955" algn="l"/>
              </a:tabLst>
            </a:pPr>
            <a:r>
              <a:rPr sz="1900" spc="-175" dirty="0">
                <a:solidFill>
                  <a:srgbClr val="5D5D5D"/>
                </a:solidFill>
                <a:latin typeface="Arial"/>
                <a:cs typeface="Arial"/>
              </a:rPr>
              <a:t>One </a:t>
            </a:r>
            <a:r>
              <a:rPr sz="1900" spc="-125" dirty="0">
                <a:solidFill>
                  <a:srgbClr val="5D5D5D"/>
                </a:solidFill>
                <a:latin typeface="Arial"/>
                <a:cs typeface="Arial"/>
              </a:rPr>
              <a:t>hot </a:t>
            </a:r>
            <a:r>
              <a:rPr sz="1900" spc="-145" dirty="0">
                <a:solidFill>
                  <a:srgbClr val="5D5D5D"/>
                </a:solidFill>
                <a:latin typeface="Arial"/>
                <a:cs typeface="Arial"/>
              </a:rPr>
              <a:t>encoding </a:t>
            </a:r>
            <a:r>
              <a:rPr sz="1900" spc="-9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900" spc="-160" dirty="0">
                <a:solidFill>
                  <a:srgbClr val="5D5D5D"/>
                </a:solidFill>
                <a:latin typeface="Arial"/>
                <a:cs typeface="Arial"/>
              </a:rPr>
              <a:t>done </a:t>
            </a:r>
            <a:r>
              <a:rPr sz="1900" spc="-165" dirty="0">
                <a:solidFill>
                  <a:srgbClr val="5D5D5D"/>
                </a:solidFill>
                <a:latin typeface="Arial"/>
                <a:cs typeface="Arial"/>
              </a:rPr>
              <a:t>on </a:t>
            </a:r>
            <a:r>
              <a:rPr sz="1900" spc="-114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150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1900" spc="-135" dirty="0">
                <a:solidFill>
                  <a:srgbClr val="5D5D5D"/>
                </a:solidFill>
                <a:latin typeface="Arial"/>
                <a:cs typeface="Arial"/>
              </a:rPr>
              <a:t>data. </a:t>
            </a:r>
            <a:r>
              <a:rPr sz="1900" spc="-15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170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1900" spc="-110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900" spc="-90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900" spc="-140" dirty="0">
                <a:solidFill>
                  <a:srgbClr val="5D5D5D"/>
                </a:solidFill>
                <a:latin typeface="Arial"/>
                <a:cs typeface="Arial"/>
              </a:rPr>
              <a:t>then </a:t>
            </a:r>
            <a:r>
              <a:rPr sz="1900" spc="-150" dirty="0">
                <a:solidFill>
                  <a:srgbClr val="5D5D5D"/>
                </a:solidFill>
                <a:latin typeface="Arial"/>
                <a:cs typeface="Arial"/>
              </a:rPr>
              <a:t>grouped </a:t>
            </a:r>
            <a:r>
              <a:rPr sz="1900" spc="-140" dirty="0">
                <a:solidFill>
                  <a:srgbClr val="5D5D5D"/>
                </a:solidFill>
                <a:latin typeface="Arial"/>
                <a:cs typeface="Arial"/>
              </a:rPr>
              <a:t>by </a:t>
            </a:r>
            <a:r>
              <a:rPr sz="1900" spc="-135" dirty="0">
                <a:solidFill>
                  <a:srgbClr val="5D5D5D"/>
                </a:solidFill>
                <a:latin typeface="Arial"/>
                <a:cs typeface="Arial"/>
              </a:rPr>
              <a:t>the  </a:t>
            </a:r>
            <a:r>
              <a:rPr sz="1900" spc="-140" dirty="0">
                <a:solidFill>
                  <a:srgbClr val="5D5D5D"/>
                </a:solidFill>
                <a:latin typeface="Arial"/>
                <a:cs typeface="Arial"/>
              </a:rPr>
              <a:t>Neighborhood </a:t>
            </a:r>
            <a:r>
              <a:rPr sz="1900" spc="-155" dirty="0">
                <a:solidFill>
                  <a:srgbClr val="5D5D5D"/>
                </a:solidFill>
                <a:latin typeface="Arial"/>
                <a:cs typeface="Arial"/>
              </a:rPr>
              <a:t>and </a:t>
            </a:r>
            <a:r>
              <a:rPr sz="1900" spc="-130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175" dirty="0">
                <a:solidFill>
                  <a:srgbClr val="5D5D5D"/>
                </a:solidFill>
                <a:latin typeface="Arial"/>
                <a:cs typeface="Arial"/>
              </a:rPr>
              <a:t>mean </a:t>
            </a:r>
            <a:r>
              <a:rPr sz="1900" spc="-13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00" spc="-114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150" dirty="0">
                <a:solidFill>
                  <a:srgbClr val="5D5D5D"/>
                </a:solidFill>
                <a:latin typeface="Arial"/>
                <a:cs typeface="Arial"/>
              </a:rPr>
              <a:t>venues </a:t>
            </a:r>
            <a:r>
              <a:rPr sz="1900" spc="-145" dirty="0">
                <a:solidFill>
                  <a:srgbClr val="5D5D5D"/>
                </a:solidFill>
                <a:latin typeface="Arial"/>
                <a:cs typeface="Arial"/>
              </a:rPr>
              <a:t>are </a:t>
            </a:r>
            <a:r>
              <a:rPr sz="1900" spc="-120" dirty="0">
                <a:solidFill>
                  <a:srgbClr val="5D5D5D"/>
                </a:solidFill>
                <a:latin typeface="Arial"/>
                <a:cs typeface="Arial"/>
              </a:rPr>
              <a:t>calculated, </a:t>
            </a:r>
            <a:r>
              <a:rPr sz="1900" spc="-105" dirty="0">
                <a:solidFill>
                  <a:srgbClr val="5D5D5D"/>
                </a:solidFill>
                <a:latin typeface="Arial"/>
                <a:cs typeface="Arial"/>
              </a:rPr>
              <a:t>finally </a:t>
            </a:r>
            <a:r>
              <a:rPr sz="1900" spc="-114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900" spc="-95" dirty="0">
                <a:solidFill>
                  <a:srgbClr val="5D5D5D"/>
                </a:solidFill>
                <a:latin typeface="Arial"/>
                <a:cs typeface="Arial"/>
              </a:rPr>
              <a:t>10 </a:t>
            </a:r>
            <a:r>
              <a:rPr sz="1900" spc="-175" dirty="0">
                <a:solidFill>
                  <a:srgbClr val="5D5D5D"/>
                </a:solidFill>
                <a:latin typeface="Arial"/>
                <a:cs typeface="Arial"/>
              </a:rPr>
              <a:t>common </a:t>
            </a:r>
            <a:r>
              <a:rPr sz="1900" spc="-150" dirty="0">
                <a:solidFill>
                  <a:srgbClr val="5D5D5D"/>
                </a:solidFill>
                <a:latin typeface="Arial"/>
                <a:cs typeface="Arial"/>
              </a:rPr>
              <a:t>venues  </a:t>
            </a:r>
            <a:r>
              <a:rPr sz="1900" spc="-130" dirty="0">
                <a:solidFill>
                  <a:srgbClr val="5D5D5D"/>
                </a:solidFill>
                <a:latin typeface="Arial"/>
                <a:cs typeface="Arial"/>
              </a:rPr>
              <a:t>are </a:t>
            </a:r>
            <a:r>
              <a:rPr sz="1900" spc="-125" dirty="0">
                <a:solidFill>
                  <a:srgbClr val="5D5D5D"/>
                </a:solidFill>
                <a:latin typeface="Arial"/>
                <a:cs typeface="Arial"/>
              </a:rPr>
              <a:t>calculated for </a:t>
            </a:r>
            <a:r>
              <a:rPr sz="1900" spc="-145" dirty="0">
                <a:solidFill>
                  <a:srgbClr val="5D5D5D"/>
                </a:solidFill>
                <a:latin typeface="Arial"/>
                <a:cs typeface="Arial"/>
              </a:rPr>
              <a:t>each </a:t>
            </a:r>
            <a:r>
              <a:rPr sz="1900" spc="-135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900" spc="-114" dirty="0">
                <a:solidFill>
                  <a:srgbClr val="5D5D5D"/>
                </a:solidFill>
                <a:latin typeface="Arial"/>
                <a:cs typeface="Arial"/>
              </a:rPr>
              <a:t>the</a:t>
            </a:r>
            <a:r>
              <a:rPr sz="1900" spc="-19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900" spc="-125" dirty="0">
                <a:solidFill>
                  <a:srgbClr val="5D5D5D"/>
                </a:solidFill>
                <a:latin typeface="Arial"/>
                <a:cs typeface="Arial"/>
              </a:rPr>
              <a:t>neighborhoods.</a:t>
            </a:r>
            <a:endParaRPr sz="1900">
              <a:latin typeface="Arial"/>
              <a:cs typeface="Arial"/>
            </a:endParaRPr>
          </a:p>
          <a:p>
            <a:pPr marL="151130" marR="433070" indent="-137795">
              <a:lnSpc>
                <a:spcPct val="94000"/>
              </a:lnSpc>
              <a:spcBef>
                <a:spcPts val="1885"/>
              </a:spcBef>
              <a:buChar char="•"/>
              <a:tabLst>
                <a:tab pos="154305" algn="l"/>
              </a:tabLst>
            </a:pPr>
            <a:r>
              <a:rPr sz="1700" spc="-140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help people find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similar neighborhoods </a:t>
            </a:r>
            <a:r>
              <a:rPr sz="1700" spc="-10" dirty="0">
                <a:solidFill>
                  <a:srgbClr val="5D5D5D"/>
                </a:solidFill>
                <a:latin typeface="Arial"/>
                <a:cs typeface="Arial"/>
              </a:rPr>
              <a:t>in </a:t>
            </a:r>
            <a:r>
              <a:rPr sz="17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safest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borough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we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will be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clustering 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similar neighborhoods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using </a:t>
            </a:r>
            <a:r>
              <a:rPr sz="1700" spc="-90" dirty="0">
                <a:solidFill>
                  <a:srgbClr val="5D5D5D"/>
                </a:solidFill>
                <a:latin typeface="Arial"/>
                <a:cs typeface="Arial"/>
              </a:rPr>
              <a:t>K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-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means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clustering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which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700" spc="3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form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unsupervised 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machine learning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algorithm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that clusters </a:t>
            </a:r>
            <a:r>
              <a:rPr sz="1700" spc="-10" dirty="0">
                <a:solidFill>
                  <a:srgbClr val="5D5D5D"/>
                </a:solidFill>
                <a:latin typeface="Arial"/>
                <a:cs typeface="Arial"/>
              </a:rPr>
              <a:t>data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based </a:t>
            </a:r>
            <a:r>
              <a:rPr sz="1700" spc="-60" dirty="0">
                <a:solidFill>
                  <a:srgbClr val="5D5D5D"/>
                </a:solidFill>
                <a:latin typeface="Arial"/>
                <a:cs typeface="Arial"/>
              </a:rPr>
              <a:t>on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predefined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cluster</a:t>
            </a:r>
            <a:r>
              <a:rPr sz="1700" spc="35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size.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650">
              <a:latin typeface="Arial"/>
              <a:cs typeface="Arial"/>
            </a:endParaRPr>
          </a:p>
          <a:p>
            <a:pPr marL="149225" marR="6985" indent="-135890">
              <a:lnSpc>
                <a:spcPct val="91500"/>
              </a:lnSpc>
              <a:buChar char="•"/>
              <a:tabLst>
                <a:tab pos="150495" algn="l"/>
              </a:tabLst>
            </a:pP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We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will use </a:t>
            </a:r>
            <a:r>
              <a:rPr sz="1700" spc="3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cluster size </a:t>
            </a:r>
            <a:r>
              <a:rPr sz="1700" spc="-80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5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for </a:t>
            </a:r>
            <a:r>
              <a:rPr sz="1700" spc="-15" dirty="0">
                <a:solidFill>
                  <a:srgbClr val="5D5D5D"/>
                </a:solidFill>
                <a:latin typeface="Arial"/>
                <a:cs typeface="Arial"/>
              </a:rPr>
              <a:t>this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project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that will </a:t>
            </a:r>
            <a:r>
              <a:rPr sz="1700" spc="-35" dirty="0">
                <a:solidFill>
                  <a:srgbClr val="5D5D5D"/>
                </a:solidFill>
                <a:latin typeface="Arial"/>
                <a:cs typeface="Arial"/>
              </a:rPr>
              <a:t>cluster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15" dirty="0">
                <a:solidFill>
                  <a:srgbClr val="5D5D5D"/>
                </a:solidFill>
                <a:latin typeface="Arial"/>
                <a:cs typeface="Arial"/>
              </a:rPr>
              <a:t>15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neighborhoods into </a:t>
            </a:r>
            <a:r>
              <a:rPr sz="1700" spc="-30" dirty="0">
                <a:solidFill>
                  <a:srgbClr val="5D5D5D"/>
                </a:solidFill>
                <a:latin typeface="Arial"/>
                <a:cs typeface="Arial"/>
              </a:rPr>
              <a:t>5  </a:t>
            </a:r>
            <a:r>
              <a:rPr sz="1750" spc="-50" dirty="0">
                <a:solidFill>
                  <a:srgbClr val="5D5D5D"/>
                </a:solidFill>
                <a:latin typeface="Arial"/>
                <a:cs typeface="Arial"/>
              </a:rPr>
              <a:t>clusters. </a:t>
            </a:r>
            <a:r>
              <a:rPr sz="1750" spc="-7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50" spc="-60" dirty="0">
                <a:solidFill>
                  <a:srgbClr val="5D5D5D"/>
                </a:solidFill>
                <a:latin typeface="Arial"/>
                <a:cs typeface="Arial"/>
              </a:rPr>
              <a:t>reason </a:t>
            </a:r>
            <a:r>
              <a:rPr sz="1750" spc="-5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1750" spc="-70" dirty="0">
                <a:solidFill>
                  <a:srgbClr val="5D5D5D"/>
                </a:solidFill>
                <a:latin typeface="Arial"/>
                <a:cs typeface="Arial"/>
              </a:rPr>
              <a:t>conduct </a:t>
            </a:r>
            <a:r>
              <a:rPr sz="1750" spc="-10" dirty="0">
                <a:solidFill>
                  <a:srgbClr val="5D5D5D"/>
                </a:solidFill>
                <a:latin typeface="Arial"/>
                <a:cs typeface="Arial"/>
              </a:rPr>
              <a:t>a </a:t>
            </a:r>
            <a:r>
              <a:rPr sz="1750" spc="-90" dirty="0">
                <a:solidFill>
                  <a:srgbClr val="5D5D5D"/>
                </a:solidFill>
                <a:latin typeface="Arial"/>
                <a:cs typeface="Arial"/>
              </a:rPr>
              <a:t>K- </a:t>
            </a:r>
            <a:r>
              <a:rPr sz="1750" spc="-70" dirty="0">
                <a:solidFill>
                  <a:srgbClr val="5D5D5D"/>
                </a:solidFill>
                <a:latin typeface="Arial"/>
                <a:cs typeface="Arial"/>
              </a:rPr>
              <a:t>means </a:t>
            </a:r>
            <a:r>
              <a:rPr sz="1750" spc="-50" dirty="0">
                <a:solidFill>
                  <a:srgbClr val="5D5D5D"/>
                </a:solidFill>
                <a:latin typeface="Arial"/>
                <a:cs typeface="Arial"/>
              </a:rPr>
              <a:t>clustering </a:t>
            </a:r>
            <a:r>
              <a:rPr sz="1750" spc="-35" dirty="0">
                <a:solidFill>
                  <a:srgbClr val="5D5D5D"/>
                </a:solidFill>
                <a:latin typeface="Arial"/>
                <a:cs typeface="Arial"/>
              </a:rPr>
              <a:t>is </a:t>
            </a:r>
            <a:r>
              <a:rPr sz="1750" spc="-55" dirty="0">
                <a:solidFill>
                  <a:srgbClr val="5D5D5D"/>
                </a:solidFill>
                <a:latin typeface="Arial"/>
                <a:cs typeface="Arial"/>
              </a:rPr>
              <a:t>to </a:t>
            </a:r>
            <a:r>
              <a:rPr sz="1750" spc="-60" dirty="0">
                <a:solidFill>
                  <a:srgbClr val="5D5D5D"/>
                </a:solidFill>
                <a:latin typeface="Arial"/>
                <a:cs typeface="Arial"/>
              </a:rPr>
              <a:t>cluster </a:t>
            </a:r>
            <a:r>
              <a:rPr sz="1750" spc="-65" dirty="0">
                <a:solidFill>
                  <a:srgbClr val="5D5D5D"/>
                </a:solidFill>
                <a:latin typeface="Arial"/>
                <a:cs typeface="Arial"/>
              </a:rPr>
              <a:t>neighborhoods </a:t>
            </a:r>
            <a:r>
              <a:rPr sz="1750" spc="-60" dirty="0">
                <a:solidFill>
                  <a:srgbClr val="5D5D5D"/>
                </a:solidFill>
                <a:latin typeface="Arial"/>
                <a:cs typeface="Arial"/>
              </a:rPr>
              <a:t>with  </a:t>
            </a:r>
            <a:r>
              <a:rPr sz="1800" spc="-80" dirty="0">
                <a:solidFill>
                  <a:srgbClr val="5D5D5D"/>
                </a:solidFill>
                <a:latin typeface="Arial"/>
                <a:cs typeface="Arial"/>
              </a:rPr>
              <a:t>similar </a:t>
            </a:r>
            <a:r>
              <a:rPr sz="1800" spc="-95" dirty="0">
                <a:solidFill>
                  <a:srgbClr val="5D5D5D"/>
                </a:solidFill>
                <a:latin typeface="Arial"/>
                <a:cs typeface="Arial"/>
              </a:rPr>
              <a:t>venues together so </a:t>
            </a:r>
            <a:r>
              <a:rPr sz="1800" spc="-70" dirty="0">
                <a:solidFill>
                  <a:srgbClr val="5D5D5D"/>
                </a:solidFill>
                <a:latin typeface="Arial"/>
                <a:cs typeface="Arial"/>
              </a:rPr>
              <a:t>that </a:t>
            </a:r>
            <a:r>
              <a:rPr sz="1800" spc="-85" dirty="0">
                <a:solidFill>
                  <a:srgbClr val="5D5D5D"/>
                </a:solidFill>
                <a:latin typeface="Arial"/>
                <a:cs typeface="Arial"/>
              </a:rPr>
              <a:t>people </a:t>
            </a:r>
            <a:r>
              <a:rPr sz="1800" spc="-75" dirty="0">
                <a:solidFill>
                  <a:srgbClr val="5D5D5D"/>
                </a:solidFill>
                <a:latin typeface="Arial"/>
                <a:cs typeface="Arial"/>
              </a:rPr>
              <a:t>can </a:t>
            </a:r>
            <a:r>
              <a:rPr sz="1800" spc="-70" dirty="0">
                <a:solidFill>
                  <a:srgbClr val="5D5D5D"/>
                </a:solidFill>
                <a:latin typeface="Arial"/>
                <a:cs typeface="Arial"/>
              </a:rPr>
              <a:t>shortlist </a:t>
            </a:r>
            <a:r>
              <a:rPr sz="1800" spc="-8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800" spc="-75" dirty="0">
                <a:solidFill>
                  <a:srgbClr val="5D5D5D"/>
                </a:solidFill>
                <a:latin typeface="Arial"/>
                <a:cs typeface="Arial"/>
              </a:rPr>
              <a:t>area </a:t>
            </a:r>
            <a:r>
              <a:rPr sz="1800" spc="-120" dirty="0">
                <a:solidFill>
                  <a:srgbClr val="5D5D5D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5D5D5D"/>
                </a:solidFill>
                <a:latin typeface="Arial"/>
                <a:cs typeface="Arial"/>
              </a:rPr>
              <a:t>their </a:t>
            </a:r>
            <a:r>
              <a:rPr sz="1800" spc="-70" dirty="0">
                <a:solidFill>
                  <a:srgbClr val="5D5D5D"/>
                </a:solidFill>
                <a:latin typeface="Arial"/>
                <a:cs typeface="Arial"/>
              </a:rPr>
              <a:t>interests </a:t>
            </a:r>
            <a:r>
              <a:rPr sz="1800" spc="-100" dirty="0">
                <a:solidFill>
                  <a:srgbClr val="5D5D5D"/>
                </a:solidFill>
                <a:latin typeface="Arial"/>
                <a:cs typeface="Arial"/>
              </a:rPr>
              <a:t>based </a:t>
            </a:r>
            <a:r>
              <a:rPr sz="1800" spc="-125" dirty="0">
                <a:solidFill>
                  <a:srgbClr val="5D5D5D"/>
                </a:solidFill>
                <a:latin typeface="Arial"/>
                <a:cs typeface="Arial"/>
              </a:rPr>
              <a:t>on  </a:t>
            </a:r>
            <a:r>
              <a:rPr sz="1700" spc="-25" dirty="0">
                <a:solidFill>
                  <a:srgbClr val="5D5D5D"/>
                </a:solidFill>
                <a:latin typeface="Arial"/>
                <a:cs typeface="Arial"/>
              </a:rPr>
              <a:t>the </a:t>
            </a:r>
            <a:r>
              <a:rPr sz="1700" spc="-15" dirty="0">
                <a:solidFill>
                  <a:srgbClr val="5D5D5D"/>
                </a:solidFill>
                <a:latin typeface="Arial"/>
                <a:cs typeface="Arial"/>
              </a:rPr>
              <a:t>venues/amenities </a:t>
            </a:r>
            <a:r>
              <a:rPr sz="1700" spc="-40" dirty="0">
                <a:solidFill>
                  <a:srgbClr val="5D5D5D"/>
                </a:solidFill>
                <a:latin typeface="Arial"/>
                <a:cs typeface="Arial"/>
              </a:rPr>
              <a:t>around </a:t>
            </a:r>
            <a:r>
              <a:rPr sz="1700" spc="-50" dirty="0">
                <a:solidFill>
                  <a:srgbClr val="5D5D5D"/>
                </a:solidFill>
                <a:latin typeface="Arial"/>
                <a:cs typeface="Arial"/>
              </a:rPr>
              <a:t>each</a:t>
            </a:r>
            <a:r>
              <a:rPr sz="1700" spc="190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5D5D5D"/>
                </a:solidFill>
                <a:latin typeface="Arial"/>
                <a:cs typeface="Arial"/>
              </a:rPr>
              <a:t>neighborhood.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1852</Words>
  <Application>Microsoft Office PowerPoint</Application>
  <PresentationFormat>Custom</PresentationFormat>
  <Paragraphs>178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</vt:lpstr>
      <vt:lpstr>Cambria</vt:lpstr>
      <vt:lpstr>Trebuchet MS</vt:lpstr>
      <vt:lpstr>OCR A Extended</vt:lpstr>
      <vt:lpstr>Courier New</vt:lpstr>
      <vt:lpstr>Arial</vt:lpstr>
      <vt:lpstr>Calibri</vt:lpstr>
      <vt:lpstr>Office Theme</vt:lpstr>
      <vt:lpstr>PowerPoint Presentation</vt:lpstr>
      <vt:lpstr>1. Introduction</vt:lpstr>
      <vt:lpstr>Data Acq i ition Cleani</vt:lpstr>
      <vt:lpstr>PowerPoint Presentation</vt:lpstr>
      <vt:lpstr>Methodo</vt:lpstr>
      <vt:lpstr>PowerPoint Presentation</vt:lpstr>
      <vt:lpstr>Boroughs with the lowest crime rates</vt:lpstr>
      <vt:lpstr>Neighborhoods in Kingston upon Thames</vt:lpstr>
      <vt:lpstr>PowerPoint Presentation</vt:lpstr>
      <vt:lpstr>4.Results</vt:lpstr>
      <vt:lpstr>Cl.uster 1: L.ooki.ng in.to the neig.hborh.o.o.ds in the .first cIu.ster</vt:lpstr>
      <vt:lpstr>PowerPoint Presentation</vt:lpstr>
      <vt:lpstr>Cluster 4: Looking into the neighborhoods in the fourth cluster.</vt:lpstr>
      <vt:lpstr>5. Discussion</vt:lpstr>
      <vt:lpstr>6.Conclusion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sriram kumar</cp:lastModifiedBy>
  <cp:revision>1</cp:revision>
  <dcterms:created xsi:type="dcterms:W3CDTF">2020-05-22T21:22:44Z</dcterms:created>
  <dcterms:modified xsi:type="dcterms:W3CDTF">2020-08-02T09:55:21Z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2020-08-02T00:00:00Z</vt:filetime>
  </property>
  <property fmtid="{D5CDD505-2E9C-101B-9397-08002B2CF9AE}" pid="3" name="LastSaved">
    <vt:filetime>2020-05-22T00:00:00Z</vt:filetime>
  </property>
</Properties>
</file>